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74"/>
  </p:notesMasterIdLst>
  <p:handoutMasterIdLst>
    <p:handoutMasterId r:id="rId75"/>
  </p:handoutMasterIdLst>
  <p:sldIdLst>
    <p:sldId id="257" r:id="rId2"/>
    <p:sldId id="258" r:id="rId3"/>
    <p:sldId id="276" r:id="rId4"/>
    <p:sldId id="260" r:id="rId5"/>
    <p:sldId id="277" r:id="rId6"/>
    <p:sldId id="271" r:id="rId7"/>
    <p:sldId id="272" r:id="rId8"/>
    <p:sldId id="274" r:id="rId9"/>
    <p:sldId id="261" r:id="rId10"/>
    <p:sldId id="262" r:id="rId11"/>
    <p:sldId id="263" r:id="rId12"/>
    <p:sldId id="322" r:id="rId13"/>
    <p:sldId id="275" r:id="rId14"/>
    <p:sldId id="264" r:id="rId15"/>
    <p:sldId id="265" r:id="rId16"/>
    <p:sldId id="266" r:id="rId17"/>
    <p:sldId id="268" r:id="rId18"/>
    <p:sldId id="267" r:id="rId19"/>
    <p:sldId id="269" r:id="rId20"/>
    <p:sldId id="270" r:id="rId21"/>
    <p:sldId id="273" r:id="rId22"/>
    <p:sldId id="328" r:id="rId23"/>
    <p:sldId id="329" r:id="rId24"/>
    <p:sldId id="278" r:id="rId25"/>
    <p:sldId id="285" r:id="rId26"/>
    <p:sldId id="296" r:id="rId27"/>
    <p:sldId id="305" r:id="rId28"/>
    <p:sldId id="306" r:id="rId29"/>
    <p:sldId id="307" r:id="rId30"/>
    <p:sldId id="297" r:id="rId31"/>
    <p:sldId id="298" r:id="rId32"/>
    <p:sldId id="300" r:id="rId33"/>
    <p:sldId id="301" r:id="rId34"/>
    <p:sldId id="303" r:id="rId35"/>
    <p:sldId id="302" r:id="rId36"/>
    <p:sldId id="308" r:id="rId37"/>
    <p:sldId id="304" r:id="rId38"/>
    <p:sldId id="299" r:id="rId39"/>
    <p:sldId id="314" r:id="rId40"/>
    <p:sldId id="315" r:id="rId41"/>
    <p:sldId id="316" r:id="rId42"/>
    <p:sldId id="309" r:id="rId43"/>
    <p:sldId id="317" r:id="rId44"/>
    <p:sldId id="318" r:id="rId45"/>
    <p:sldId id="323" r:id="rId46"/>
    <p:sldId id="324" r:id="rId47"/>
    <p:sldId id="326" r:id="rId48"/>
    <p:sldId id="327" r:id="rId49"/>
    <p:sldId id="325" r:id="rId50"/>
    <p:sldId id="279" r:id="rId51"/>
    <p:sldId id="280" r:id="rId52"/>
    <p:sldId id="319" r:id="rId53"/>
    <p:sldId id="320" r:id="rId54"/>
    <p:sldId id="321" r:id="rId55"/>
    <p:sldId id="310" r:id="rId56"/>
    <p:sldId id="311" r:id="rId57"/>
    <p:sldId id="312" r:id="rId58"/>
    <p:sldId id="313" r:id="rId59"/>
    <p:sldId id="284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81" r:id="rId71"/>
    <p:sldId id="282" r:id="rId72"/>
    <p:sldId id="283" r:id="rId7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66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2022-04-05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2022-04-05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2022-04-05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slide" Target="slide14.xml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43.jpeg"/><Relationship Id="rId11" Type="http://schemas.openxmlformats.org/officeDocument/2006/relationships/image" Target="../media/image7.png"/><Relationship Id="rId5" Type="http://schemas.openxmlformats.org/officeDocument/2006/relationships/image" Target="../media/image42.jpe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" Target="slide7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slide" Target="slide14.xml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slide" Target="slide14.xml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slide" Target="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2.jpe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slide" Target="slide7.xml"/><Relationship Id="rId2" Type="http://schemas.openxmlformats.org/officeDocument/2006/relationships/tags" Target="../tags/tag6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10" Type="http://schemas.openxmlformats.org/officeDocument/2006/relationships/tags" Target="../tags/tag72.xml"/><Relationship Id="rId19" Type="http://schemas.openxmlformats.org/officeDocument/2006/relationships/image" Target="../media/image59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slide" Target="slide7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61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85.xml"/><Relationship Id="rId7" Type="http://schemas.openxmlformats.org/officeDocument/2006/relationships/image" Target="../media/image62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" Target="slide7.xml"/><Relationship Id="rId5" Type="http://schemas.openxmlformats.org/officeDocument/2006/relationships/image" Target="../media/image61.jpe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gif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64.gif"/><Relationship Id="rId5" Type="http://schemas.openxmlformats.org/officeDocument/2006/relationships/slide" Target="slide7.xml"/><Relationship Id="rId4" Type="http://schemas.openxmlformats.org/officeDocument/2006/relationships/image" Target="../media/image61.jpeg"/><Relationship Id="rId9" Type="http://schemas.openxmlformats.org/officeDocument/2006/relationships/image" Target="../media/image6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image" Target="../media/image3.jpe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slide" Target="slide11.xml"/><Relationship Id="rId2" Type="http://schemas.openxmlformats.org/officeDocument/2006/relationships/tags" Target="../tags/tag17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4.jpe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19" Type="http://schemas.openxmlformats.org/officeDocument/2006/relationships/image" Target="../media/image2.jpe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4" Type="http://schemas.openxmlformats.org/officeDocument/2006/relationships/slide" Target="slide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slide" Target="slide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image" Target="../media/image2.jpe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slide" Target="slide10.xml"/><Relationship Id="rId2" Type="http://schemas.openxmlformats.org/officeDocument/2006/relationships/tags" Target="../tags/tag3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10" Type="http://schemas.openxmlformats.org/officeDocument/2006/relationships/tags" Target="../tags/tag41.xml"/><Relationship Id="rId19" Type="http://schemas.openxmlformats.org/officeDocument/2006/relationships/image" Target="../media/image10.jpe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image" Target="../media/image2.jpe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slide" Target="slide7.xml"/><Relationship Id="rId2" Type="http://schemas.openxmlformats.org/officeDocument/2006/relationships/tags" Target="../tags/tag92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10" Type="http://schemas.openxmlformats.org/officeDocument/2006/relationships/tags" Target="../tags/tag100.xml"/><Relationship Id="rId19" Type="http://schemas.openxmlformats.org/officeDocument/2006/relationships/image" Target="../media/image100.jpeg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image" Target="../media/image2.jpe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slide" Target="slide7.xml"/><Relationship Id="rId2" Type="http://schemas.openxmlformats.org/officeDocument/2006/relationships/tags" Target="../tags/tag107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10" Type="http://schemas.openxmlformats.org/officeDocument/2006/relationships/tags" Target="../tags/tag115.xml"/><Relationship Id="rId19" Type="http://schemas.openxmlformats.org/officeDocument/2006/relationships/image" Target="../media/image101.jpe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Kospi200</a:t>
            </a:r>
            <a:br>
              <a:rPr lang="en-US" altLang="ko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선물 자동매매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System JB</a:t>
            </a:r>
            <a:endParaRPr lang="ko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3784" y="5708154"/>
            <a:ext cx="6269347" cy="1021498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™ 놀부유희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4635315" cy="6857999"/>
          </a:xfrm>
          <a:prstGeom prst="rect">
            <a:avLst/>
          </a:prstGeom>
        </p:spPr>
      </p:pic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447FD150-14E2-4BDF-8F72-D6A24667911B}"/>
              </a:ext>
            </a:extLst>
          </p:cNvPr>
          <p:cNvSpPr txBox="1">
            <a:spLocks/>
          </p:cNvSpPr>
          <p:nvPr/>
        </p:nvSpPr>
        <p:spPr>
          <a:xfrm>
            <a:off x="5246159" y="571061"/>
            <a:ext cx="6253317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Kospi200</a:t>
            </a:r>
            <a:br>
              <a:rPr lang="en-US" altLang="ko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선물 자동매매</a:t>
            </a:r>
            <a:br>
              <a:rPr lang="en-US" altLang="ko-KR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solidFill>
                  <a:srgbClr val="9BA8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System JB</a:t>
            </a:r>
            <a:endParaRPr lang="ko" dirty="0">
              <a:solidFill>
                <a:srgbClr val="9BA8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Picture 10" descr="Jb Logo Stock Vector (Royalty Free) 614959847">
            <a:extLst>
              <a:ext uri="{FF2B5EF4-FFF2-40B4-BE49-F238E27FC236}">
                <a16:creationId xmlns:a16="http://schemas.microsoft.com/office/drawing/2014/main" id="{2C03B617-9A9D-48D6-9CBE-3B364C08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t="8647" r="11480" b="15333"/>
          <a:stretch/>
        </p:blipFill>
        <p:spPr bwMode="auto">
          <a:xfrm>
            <a:off x="8560525" y="3262213"/>
            <a:ext cx="2214329" cy="23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9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3E2261-88F0-4728-B44F-2F3E60D86F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220"/>
          <a:stretch/>
        </p:blipFill>
        <p:spPr>
          <a:xfrm>
            <a:off x="2735036" y="42849"/>
            <a:ext cx="9408609" cy="540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8901-58ED-413D-A301-C2CF13579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813" y="513776"/>
            <a:ext cx="8848725" cy="1457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E6F80-EB30-473F-83F0-F49475E00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193" y="4000167"/>
            <a:ext cx="8722083" cy="540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E8669D-FF61-4254-BA3F-C968D6666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813" y="2258290"/>
            <a:ext cx="8832948" cy="17525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DE3B02-E898-4B62-AE8A-F98D71E6DB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7572" y="5095734"/>
            <a:ext cx="8390463" cy="6570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00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10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38F748-1550-40EB-A0A0-F0CDC23AB8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7682" b="57682"/>
          <a:stretch/>
        </p:blipFill>
        <p:spPr>
          <a:xfrm>
            <a:off x="2823502" y="-2700200"/>
            <a:ext cx="9368498" cy="4906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F3E2DB-EF4E-4F1F-92A5-23504425C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064" y="2743607"/>
            <a:ext cx="6832171" cy="6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6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11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B511A-0825-4C60-8B8C-29BACFCC2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036" y="4410269"/>
            <a:ext cx="8924925" cy="1933956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3336A70-72E7-4BD2-806F-FB2120572639}"/>
              </a:ext>
            </a:extLst>
          </p:cNvPr>
          <p:cNvSpPr/>
          <p:nvPr/>
        </p:nvSpPr>
        <p:spPr>
          <a:xfrm>
            <a:off x="133597" y="2116183"/>
            <a:ext cx="2296911" cy="4228042"/>
          </a:xfrm>
          <a:prstGeom prst="wedgeRectCallout">
            <a:avLst>
              <a:gd name="adj1" fmla="val 66370"/>
              <a:gd name="adj2" fmla="val 202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30E4A-42EF-4D2E-86F6-8D4FCF3DFD7B}"/>
              </a:ext>
            </a:extLst>
          </p:cNvPr>
          <p:cNvSpPr txBox="1"/>
          <p:nvPr/>
        </p:nvSpPr>
        <p:spPr>
          <a:xfrm>
            <a:off x="133597" y="2258290"/>
            <a:ext cx="22333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288.7 – 285.5 = 3.2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3.2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/ 0.05 = 64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64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* 12,500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800,000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800,000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 5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계약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4,000,000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필요증거금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46,615,275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수익률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+ 8.58 %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A7CC77-BD9C-4283-A003-758F4E395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100" y="42850"/>
            <a:ext cx="8986011" cy="447015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BE516F3-D1CC-4854-86E5-4A7ED397D783}"/>
              </a:ext>
            </a:extLst>
          </p:cNvPr>
          <p:cNvCxnSpPr/>
          <p:nvPr/>
        </p:nvCxnSpPr>
        <p:spPr>
          <a:xfrm flipH="1">
            <a:off x="4876800" y="2978332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D23B6E-DA8D-4C4D-AE6A-AAA3B23199C5}"/>
              </a:ext>
            </a:extLst>
          </p:cNvPr>
          <p:cNvCxnSpPr/>
          <p:nvPr/>
        </p:nvCxnSpPr>
        <p:spPr>
          <a:xfrm flipH="1">
            <a:off x="4876800" y="4114800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710363-1F0A-46E9-A381-FCFB8E4764AB}"/>
              </a:ext>
            </a:extLst>
          </p:cNvPr>
          <p:cNvCxnSpPr/>
          <p:nvPr/>
        </p:nvCxnSpPr>
        <p:spPr>
          <a:xfrm>
            <a:off x="5712823" y="2978332"/>
            <a:ext cx="0" cy="1166948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02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12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E49653-6A59-407F-862D-35F67FCB7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66174"/>
            <a:ext cx="9363075" cy="465772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3AF930-9F96-43E4-A077-3B04FFA429F1}"/>
              </a:ext>
            </a:extLst>
          </p:cNvPr>
          <p:cNvCxnSpPr/>
          <p:nvPr/>
        </p:nvCxnSpPr>
        <p:spPr>
          <a:xfrm flipH="1">
            <a:off x="2063931" y="4859383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10083BB-0869-4555-9A3C-789948D205A1}"/>
              </a:ext>
            </a:extLst>
          </p:cNvPr>
          <p:cNvCxnSpPr/>
          <p:nvPr/>
        </p:nvCxnSpPr>
        <p:spPr>
          <a:xfrm flipH="1">
            <a:off x="2063931" y="5995851"/>
            <a:ext cx="26038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5ADED80-F478-46E0-AE81-5F7E52693EE8}"/>
              </a:ext>
            </a:extLst>
          </p:cNvPr>
          <p:cNvCxnSpPr/>
          <p:nvPr/>
        </p:nvCxnSpPr>
        <p:spPr>
          <a:xfrm>
            <a:off x="2899954" y="4859383"/>
            <a:ext cx="0" cy="1166948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883826D-1CB2-45C2-9D07-376B8C23C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932" y="387645"/>
            <a:ext cx="11011713" cy="3653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31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dirty="0"/>
              <a:t>3</a:t>
            </a:r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[차명준박사의 파생상품 이야기] 옵션콤비네이션">
            <a:extLst>
              <a:ext uri="{FF2B5EF4-FFF2-40B4-BE49-F238E27FC236}">
                <a16:creationId xmlns:a16="http://schemas.microsoft.com/office/drawing/2014/main" id="{44A5D47B-93AD-4B7E-AE2E-80E14232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9" y="1967015"/>
            <a:ext cx="11865673" cy="399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o라고 말할 의무 | Isaac의 생각저장 창고">
            <a:extLst>
              <a:ext uri="{FF2B5EF4-FFF2-40B4-BE49-F238E27FC236}">
                <a16:creationId xmlns:a16="http://schemas.microsoft.com/office/drawing/2014/main" id="{1A9A12C6-FC68-40F1-A2F1-0C22E4CD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07034"/>
            <a:ext cx="3075214" cy="17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생각 풍선: 구름 모양 1">
            <a:extLst>
              <a:ext uri="{FF2B5EF4-FFF2-40B4-BE49-F238E27FC236}">
                <a16:creationId xmlns:a16="http://schemas.microsoft.com/office/drawing/2014/main" id="{389EDEDD-D7B5-4A02-A17D-E5122673A2B0}"/>
              </a:ext>
            </a:extLst>
          </p:cNvPr>
          <p:cNvSpPr/>
          <p:nvPr/>
        </p:nvSpPr>
        <p:spPr>
          <a:xfrm>
            <a:off x="7776006" y="138137"/>
            <a:ext cx="3075214" cy="1438114"/>
          </a:xfrm>
          <a:prstGeom prst="cloudCallout">
            <a:avLst>
              <a:gd name="adj1" fmla="val -57647"/>
              <a:gd name="adj2" fmla="val 225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高 변동성</a:t>
            </a:r>
            <a:r>
              <a:rPr lang="en-US" altLang="ko-KR" dirty="0"/>
              <a:t>!</a:t>
            </a:r>
          </a:p>
          <a:p>
            <a:pPr algn="ctr"/>
            <a:r>
              <a:rPr lang="ko-KR" altLang="en-US" dirty="0"/>
              <a:t>예측 할 수 없는 내일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71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옵션거래 용어와 특징 : 네이버 블로그">
            <a:extLst>
              <a:ext uri="{FF2B5EF4-FFF2-40B4-BE49-F238E27FC236}">
                <a16:creationId xmlns:a16="http://schemas.microsoft.com/office/drawing/2014/main" id="{49A708D5-873D-4FCE-A557-D3335BAF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97" y="1916394"/>
            <a:ext cx="8806064" cy="426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5FE7E-D439-4A4A-8646-531EE969FDA6}"/>
              </a:ext>
            </a:extLst>
          </p:cNvPr>
          <p:cNvSpPr txBox="1"/>
          <p:nvPr/>
        </p:nvSpPr>
        <p:spPr>
          <a:xfrm>
            <a:off x="3754411" y="2479517"/>
            <a:ext cx="6135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손익 관리의 중요성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0D0F04-3779-4CC2-AB1F-755725B3F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240" y="42849"/>
            <a:ext cx="6934880" cy="18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9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혼잡한이(가) 표시된 사진&#10;&#10;자동 생성된 설명">
            <a:extLst>
              <a:ext uri="{FF2B5EF4-FFF2-40B4-BE49-F238E27FC236}">
                <a16:creationId xmlns:a16="http://schemas.microsoft.com/office/drawing/2014/main" id="{012E664A-7FC2-4643-8A23-14B570B93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9" b="22892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4FF72DA6-C234-44B5-8DFD-F966539C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r>
              <a:rPr lang="en-US" dirty="0"/>
              <a:t>2012 </a:t>
            </a:r>
            <a:r>
              <a:rPr lang="ko-KR" altLang="en-US" dirty="0"/>
              <a:t>증권사</a:t>
            </a:r>
            <a:r>
              <a:rPr lang="en-US" dirty="0"/>
              <a:t> </a:t>
            </a:r>
            <a:r>
              <a:rPr lang="ko-KR" altLang="en-US" dirty="0"/>
              <a:t>재직 시절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65"/>
            <a:ext cx="25848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3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647D0F-FCB6-45E4-91C6-83BC0C96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" y="1"/>
            <a:ext cx="8198780" cy="4254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6C3EFA-6AA7-4620-A4E7-8421A3872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192" y="2898398"/>
            <a:ext cx="8596251" cy="3050767"/>
          </a:xfrm>
          <a:prstGeom prst="rect">
            <a:avLst/>
          </a:prstGeom>
        </p:spPr>
      </p:pic>
      <p:pic>
        <p:nvPicPr>
          <p:cNvPr id="11266" name="Picture 2" descr="예스스탁-주식, 선물, 옵션, 시스템트레이딩 전문업체">
            <a:extLst>
              <a:ext uri="{FF2B5EF4-FFF2-40B4-BE49-F238E27FC236}">
                <a16:creationId xmlns:a16="http://schemas.microsoft.com/office/drawing/2014/main" id="{93AC7659-9E3B-45C8-B955-8BFAA33E0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4" b="216"/>
          <a:stretch/>
        </p:blipFill>
        <p:spPr bwMode="auto">
          <a:xfrm>
            <a:off x="256557" y="4518863"/>
            <a:ext cx="2344534" cy="15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ignal Maker">
            <a:extLst>
              <a:ext uri="{FF2B5EF4-FFF2-40B4-BE49-F238E27FC236}">
                <a16:creationId xmlns:a16="http://schemas.microsoft.com/office/drawing/2014/main" id="{904D6B6F-1191-4E75-A84F-58403D7BA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19" y="846157"/>
            <a:ext cx="3583923" cy="5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트레이드 스테이션, 내년 美 스팩 상장…14억3000만달러 유치 | 블루밍비트 뉴스">
            <a:extLst>
              <a:ext uri="{FF2B5EF4-FFF2-40B4-BE49-F238E27FC236}">
                <a16:creationId xmlns:a16="http://schemas.microsoft.com/office/drawing/2014/main" id="{ACFB4876-2FE3-4753-8F8C-0D5FF8A0C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8" b="41178"/>
          <a:stretch/>
        </p:blipFill>
        <p:spPr bwMode="auto">
          <a:xfrm>
            <a:off x="8201026" y="1493385"/>
            <a:ext cx="3990974" cy="70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068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17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61D7A85-580F-4B6C-B77B-10008A0FBF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t="35694" b="11667"/>
          <a:stretch/>
        </p:blipFill>
        <p:spPr>
          <a:xfrm>
            <a:off x="2578492" y="2949142"/>
            <a:ext cx="9610725" cy="3500884"/>
          </a:xfrm>
          <a:prstGeom prst="rect">
            <a:avLst/>
          </a:prstGeom>
        </p:spPr>
      </p:pic>
      <p:pic>
        <p:nvPicPr>
          <p:cNvPr id="8194" name="Picture 2" descr="세종시 이제 '플러스알파' 얘기할 때 &lt; 미분류 &lt; 기사본문 - 디트NEWS24">
            <a:extLst>
              <a:ext uri="{FF2B5EF4-FFF2-40B4-BE49-F238E27FC236}">
                <a16:creationId xmlns:a16="http://schemas.microsoft.com/office/drawing/2014/main" id="{52B879E8-ED1B-4634-8494-DA9EA9D92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69" y="220436"/>
            <a:ext cx="5049076" cy="258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3BEAA30-A345-4022-8A67-F39BDC0E8E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" t="17001" r="8356" b="14373"/>
          <a:stretch/>
        </p:blipFill>
        <p:spPr>
          <a:xfrm>
            <a:off x="-1" y="0"/>
            <a:ext cx="7089127" cy="33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4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18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F7083-3441-4481-80D4-76EF81CF4665}"/>
              </a:ext>
            </a:extLst>
          </p:cNvPr>
          <p:cNvSpPr txBox="1"/>
          <p:nvPr/>
        </p:nvSpPr>
        <p:spPr>
          <a:xfrm>
            <a:off x="3767182" y="2931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KOSPI 200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지수선물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미니지수 선물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1F25F-459B-4814-8320-E3CDE68F720D}"/>
              </a:ext>
            </a:extLst>
          </p:cNvPr>
          <p:cNvSpPr txBox="1"/>
          <p:nvPr/>
        </p:nvSpPr>
        <p:spPr>
          <a:xfrm>
            <a:off x="3767182" y="7884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 트레이딩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포지션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오버나잇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X)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6F909-4B9C-415C-A096-E15710D67F5F}"/>
              </a:ext>
            </a:extLst>
          </p:cNvPr>
          <p:cNvSpPr txBox="1"/>
          <p:nvPr/>
        </p:nvSpPr>
        <p:spPr>
          <a:xfrm>
            <a:off x="3767182" y="128720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철저한 손익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6B35C-F863-4630-A28F-D2901CDB0F8A}"/>
              </a:ext>
            </a:extLst>
          </p:cNvPr>
          <p:cNvSpPr txBox="1"/>
          <p:nvPr/>
        </p:nvSpPr>
        <p:spPr>
          <a:xfrm>
            <a:off x="7364186" y="473349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진입 시점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40352-74F7-47EF-85A1-01F19F3D57A8}"/>
              </a:ext>
            </a:extLst>
          </p:cNvPr>
          <p:cNvSpPr txBox="1"/>
          <p:nvPr/>
        </p:nvSpPr>
        <p:spPr>
          <a:xfrm>
            <a:off x="7353955" y="528477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방향성 분석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(Classification)</a:t>
            </a:r>
          </a:p>
        </p:txBody>
      </p:sp>
      <p:pic>
        <p:nvPicPr>
          <p:cNvPr id="9218" name="Picture 2" descr="20조 자산가가 혼자서 성공을 이룬 방법 (레이 달리오의 원칙)">
            <a:extLst>
              <a:ext uri="{FF2B5EF4-FFF2-40B4-BE49-F238E27FC236}">
                <a16:creationId xmlns:a16="http://schemas.microsoft.com/office/drawing/2014/main" id="{20B04896-888C-4C83-B0C1-4A57DF9E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123"/>
            <a:ext cx="3686091" cy="20734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특집] 인공지능 기술 #AI랑산다 | | LiVE LG - LG전자 소셜 매거진">
            <a:extLst>
              <a:ext uri="{FF2B5EF4-FFF2-40B4-BE49-F238E27FC236}">
                <a16:creationId xmlns:a16="http://schemas.microsoft.com/office/drawing/2014/main" id="{7DF44C50-959A-4095-9331-C0E6190BC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72" y="2076928"/>
            <a:ext cx="4759255" cy="24710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3954FC-B217-4817-BD6A-B28CC3E50185}"/>
              </a:ext>
            </a:extLst>
          </p:cNvPr>
          <p:cNvSpPr txBox="1"/>
          <p:nvPr/>
        </p:nvSpPr>
        <p:spPr>
          <a:xfrm>
            <a:off x="7364186" y="5870121"/>
            <a:ext cx="6131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가격 분석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(Regression)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222" name="Picture 6" descr="RESTful API 설계 가이드 | 가비아 라이브러리">
            <a:extLst>
              <a:ext uri="{FF2B5EF4-FFF2-40B4-BE49-F238E27FC236}">
                <a16:creationId xmlns:a16="http://schemas.microsoft.com/office/drawing/2014/main" id="{E95147E8-161F-4C15-9B28-811ADD508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" y="3637555"/>
            <a:ext cx="3853670" cy="2601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BFDBA-C1E6-4845-8AD6-0BE61A0DB432}"/>
              </a:ext>
            </a:extLst>
          </p:cNvPr>
          <p:cNvSpPr txBox="1"/>
          <p:nvPr/>
        </p:nvSpPr>
        <p:spPr>
          <a:xfrm>
            <a:off x="3856802" y="439727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고객 진입 시그널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58994-9A8B-4993-A9A1-A8F31164868E}"/>
              </a:ext>
            </a:extLst>
          </p:cNvPr>
          <p:cNvSpPr txBox="1"/>
          <p:nvPr/>
        </p:nvSpPr>
        <p:spPr>
          <a:xfrm>
            <a:off x="3856802" y="491464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계좌 주문 연계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Picture 10" descr="Jb Logo Stock Vector (Royalty Free) 614959847">
            <a:extLst>
              <a:ext uri="{FF2B5EF4-FFF2-40B4-BE49-F238E27FC236}">
                <a16:creationId xmlns:a16="http://schemas.microsoft.com/office/drawing/2014/main" id="{77E49E96-8E81-43FF-89B6-ECFE7E76B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9235" r="16092" b="15333"/>
          <a:stretch/>
        </p:blipFill>
        <p:spPr bwMode="auto">
          <a:xfrm>
            <a:off x="4666150" y="1917455"/>
            <a:ext cx="1787474" cy="223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비즈니스 맨 정장 실루엣 - Pixabay의 무료 벡터 그래픽">
            <a:extLst>
              <a:ext uri="{FF2B5EF4-FFF2-40B4-BE49-F238E27FC236}">
                <a16:creationId xmlns:a16="http://schemas.microsoft.com/office/drawing/2014/main" id="{DF8F756F-8B9B-4300-A159-28E3AAD37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95" y="84310"/>
            <a:ext cx="842666" cy="184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남자 실루엣 남성 홀로 - Pixabay의 무료 벡터 그래픽">
            <a:extLst>
              <a:ext uri="{FF2B5EF4-FFF2-40B4-BE49-F238E27FC236}">
                <a16:creationId xmlns:a16="http://schemas.microsoft.com/office/drawing/2014/main" id="{BA2B14A7-8565-423D-9982-481B2CAB6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344" y="92625"/>
            <a:ext cx="956124" cy="19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남자 실루엣 남성 홀로 - Pixabay의 무료 벡터 그래픽">
            <a:extLst>
              <a:ext uri="{FF2B5EF4-FFF2-40B4-BE49-F238E27FC236}">
                <a16:creationId xmlns:a16="http://schemas.microsoft.com/office/drawing/2014/main" id="{50297C73-8627-4C4D-9597-9A96D4F2C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173" y="47810"/>
            <a:ext cx="885049" cy="19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hEup2: Female Silhouette / 여자 실루엣 (Ai, PNG)">
            <a:extLst>
              <a:ext uri="{FF2B5EF4-FFF2-40B4-BE49-F238E27FC236}">
                <a16:creationId xmlns:a16="http://schemas.microsoft.com/office/drawing/2014/main" id="{9C008F54-0227-4B17-818A-7B7138BCF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7" r="60711"/>
          <a:stretch/>
        </p:blipFill>
        <p:spPr bwMode="auto">
          <a:xfrm>
            <a:off x="8908226" y="4923"/>
            <a:ext cx="667685" cy="20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9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언택트 대세 'AI', 금융시장에 새바람 일으킬까 - 시사위크">
            <a:extLst>
              <a:ext uri="{FF2B5EF4-FFF2-40B4-BE49-F238E27FC236}">
                <a16:creationId xmlns:a16="http://schemas.microsoft.com/office/drawing/2014/main" id="{94571845-BDFF-4864-807B-E034AE47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848"/>
            <a:ext cx="5566590" cy="37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B0AF57-2C06-451C-A174-A1755E828899}"/>
              </a:ext>
            </a:extLst>
          </p:cNvPr>
          <p:cNvSpPr/>
          <p:nvPr/>
        </p:nvSpPr>
        <p:spPr>
          <a:xfrm>
            <a:off x="2293461" y="1589423"/>
            <a:ext cx="1027695" cy="565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19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2EC991-35AE-445C-B649-777170A8B0AD}"/>
              </a:ext>
            </a:extLst>
          </p:cNvPr>
          <p:cNvGrpSpPr/>
          <p:nvPr/>
        </p:nvGrpSpPr>
        <p:grpSpPr>
          <a:xfrm>
            <a:off x="3193664" y="142608"/>
            <a:ext cx="4345577" cy="2507839"/>
            <a:chOff x="7550330" y="165692"/>
            <a:chExt cx="4345577" cy="25078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7BB5BFC-7DF8-4B52-B767-5049AFF6C146}"/>
                </a:ext>
              </a:extLst>
            </p:cNvPr>
            <p:cNvSpPr/>
            <p:nvPr/>
          </p:nvSpPr>
          <p:spPr>
            <a:xfrm>
              <a:off x="7550330" y="165692"/>
              <a:ext cx="4345577" cy="25078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4" descr="MySQL 내부 구조">
              <a:extLst>
                <a:ext uri="{FF2B5EF4-FFF2-40B4-BE49-F238E27FC236}">
                  <a16:creationId xmlns:a16="http://schemas.microsoft.com/office/drawing/2014/main" id="{60202735-FEF5-4AF8-98EA-DC5905DF1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913613"/>
              <a:ext cx="392593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AWS 주요 서비스">
              <a:extLst>
                <a:ext uri="{FF2B5EF4-FFF2-40B4-BE49-F238E27FC236}">
                  <a16:creationId xmlns:a16="http://schemas.microsoft.com/office/drawing/2014/main" id="{A519DDC3-B490-4769-AB0F-237E43B77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194299"/>
              <a:ext cx="218902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142AA2-5532-4BF8-B456-BE3346748A44}"/>
              </a:ext>
            </a:extLst>
          </p:cNvPr>
          <p:cNvGrpSpPr/>
          <p:nvPr/>
        </p:nvGrpSpPr>
        <p:grpSpPr>
          <a:xfrm>
            <a:off x="8159908" y="578320"/>
            <a:ext cx="1332969" cy="1565331"/>
            <a:chOff x="5077097" y="194300"/>
            <a:chExt cx="2139658" cy="24792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283A952-0CE5-451D-9D9F-B4D339F988BF}"/>
                </a:ext>
              </a:extLst>
            </p:cNvPr>
            <p:cNvSpPr/>
            <p:nvPr/>
          </p:nvSpPr>
          <p:spPr>
            <a:xfrm>
              <a:off x="5077097" y="194300"/>
              <a:ext cx="2139658" cy="24792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8" descr="파이썬(Python) import">
              <a:extLst>
                <a:ext uri="{FF2B5EF4-FFF2-40B4-BE49-F238E27FC236}">
                  <a16:creationId xmlns:a16="http://schemas.microsoft.com/office/drawing/2014/main" id="{2B7D5C65-65C8-4A87-A1DB-0508D0FF9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3" r="19540"/>
            <a:stretch/>
          </p:blipFill>
          <p:spPr bwMode="auto">
            <a:xfrm>
              <a:off x="5140303" y="229814"/>
              <a:ext cx="1611086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10" descr="32-bit vs. 64-bit by shwapneel1999 on DeviantArt">
              <a:extLst>
                <a:ext uri="{FF2B5EF4-FFF2-40B4-BE49-F238E27FC236}">
                  <a16:creationId xmlns:a16="http://schemas.microsoft.com/office/drawing/2014/main" id="{C341FD63-5515-4388-9EFE-CE2B3D94C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7" t="21270" r="57421" b="27223"/>
            <a:stretch/>
          </p:blipFill>
          <p:spPr bwMode="auto">
            <a:xfrm>
              <a:off x="6390290" y="1833706"/>
              <a:ext cx="742337" cy="72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5C0F29-2305-4189-A82F-48A405A45F6E}"/>
              </a:ext>
            </a:extLst>
          </p:cNvPr>
          <p:cNvGrpSpPr/>
          <p:nvPr/>
        </p:nvGrpSpPr>
        <p:grpSpPr>
          <a:xfrm>
            <a:off x="9980322" y="62172"/>
            <a:ext cx="2172032" cy="2536446"/>
            <a:chOff x="66072" y="165692"/>
            <a:chExt cx="2172032" cy="253644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D34F9E-81C5-45B0-A25A-60CD80550019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E024F7DB-4699-48F8-B271-2E0852DD4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이베스트투자증권 - 해시넷">
              <a:extLst>
                <a:ext uri="{FF2B5EF4-FFF2-40B4-BE49-F238E27FC236}">
                  <a16:creationId xmlns:a16="http://schemas.microsoft.com/office/drawing/2014/main" id="{12734840-A3F6-4F63-ADE3-B6A294D27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C1E127-BBA5-434B-8A3A-1149205A3C2F}"/>
              </a:ext>
            </a:extLst>
          </p:cNvPr>
          <p:cNvSpPr/>
          <p:nvPr/>
        </p:nvSpPr>
        <p:spPr>
          <a:xfrm>
            <a:off x="7550330" y="3117672"/>
            <a:ext cx="4345577" cy="31228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93241-0963-4D02-AD64-B24C6C3DD2FA}"/>
              </a:ext>
            </a:extLst>
          </p:cNvPr>
          <p:cNvSpPr txBox="1"/>
          <p:nvPr/>
        </p:nvSpPr>
        <p:spPr>
          <a:xfrm>
            <a:off x="8853701" y="329005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ForeCast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Model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D6A600A-6B12-427F-B713-3B414CE92BA2}"/>
              </a:ext>
            </a:extLst>
          </p:cNvPr>
          <p:cNvSpPr/>
          <p:nvPr/>
        </p:nvSpPr>
        <p:spPr>
          <a:xfrm rot="2635557">
            <a:off x="7428916" y="2583227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EDE391-E420-4504-A737-8CD705D92A91}"/>
              </a:ext>
            </a:extLst>
          </p:cNvPr>
          <p:cNvSpPr txBox="1"/>
          <p:nvPr/>
        </p:nvSpPr>
        <p:spPr>
          <a:xfrm>
            <a:off x="7652504" y="397356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ARIMA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0" name="Picture 20" descr="Seven Tips for Forecast Credibility | Growth Acumen">
            <a:extLst>
              <a:ext uri="{FF2B5EF4-FFF2-40B4-BE49-F238E27FC236}">
                <a16:creationId xmlns:a16="http://schemas.microsoft.com/office/drawing/2014/main" id="{685B42F4-E8C3-4D98-8784-3EF8489A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94" y="3074126"/>
            <a:ext cx="1175656" cy="831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19DC28-9DC2-4CF9-AE04-9A923414FFB0}"/>
              </a:ext>
            </a:extLst>
          </p:cNvPr>
          <p:cNvSpPr txBox="1"/>
          <p:nvPr/>
        </p:nvSpPr>
        <p:spPr>
          <a:xfrm>
            <a:off x="7652504" y="434290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Prophet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38F80-152E-4BAE-B2B2-948747288D6A}"/>
              </a:ext>
            </a:extLst>
          </p:cNvPr>
          <p:cNvSpPr txBox="1"/>
          <p:nvPr/>
        </p:nvSpPr>
        <p:spPr>
          <a:xfrm>
            <a:off x="7675848" y="476828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XG Boost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A1B5D4-6FE1-404C-8238-A16A68ED0981}"/>
              </a:ext>
            </a:extLst>
          </p:cNvPr>
          <p:cNvSpPr txBox="1"/>
          <p:nvPr/>
        </p:nvSpPr>
        <p:spPr>
          <a:xfrm>
            <a:off x="7699192" y="519366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LSTM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1961A-04B0-4F26-B361-101AC6287204}"/>
              </a:ext>
            </a:extLst>
          </p:cNvPr>
          <p:cNvSpPr txBox="1"/>
          <p:nvPr/>
        </p:nvSpPr>
        <p:spPr>
          <a:xfrm>
            <a:off x="7678991" y="5619053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Temporal Fusion Transformer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99A0A-4CE0-4AEB-A806-7C2021E817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9311" y="4121834"/>
            <a:ext cx="2937612" cy="1441167"/>
          </a:xfrm>
          <a:prstGeom prst="rect">
            <a:avLst/>
          </a:prstGeom>
        </p:spPr>
      </p:pic>
      <p:pic>
        <p:nvPicPr>
          <p:cNvPr id="10262" name="Picture 22" descr="WebSocket: 심층적인 초보자 가이드">
            <a:extLst>
              <a:ext uri="{FF2B5EF4-FFF2-40B4-BE49-F238E27FC236}">
                <a16:creationId xmlns:a16="http://schemas.microsoft.com/office/drawing/2014/main" id="{31767330-BAE7-49F2-97BC-3F05F3A3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2" y="3290058"/>
            <a:ext cx="2618081" cy="14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3E82F03-46C7-41C9-AFFC-1B4D3EF1C6E1}"/>
              </a:ext>
            </a:extLst>
          </p:cNvPr>
          <p:cNvSpPr/>
          <p:nvPr/>
        </p:nvSpPr>
        <p:spPr>
          <a:xfrm rot="10800000">
            <a:off x="6891011" y="4182132"/>
            <a:ext cx="648227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9DFF2E2E-C92F-48FA-9B21-94D2C9506A4E}"/>
              </a:ext>
            </a:extLst>
          </p:cNvPr>
          <p:cNvSpPr/>
          <p:nvPr/>
        </p:nvSpPr>
        <p:spPr>
          <a:xfrm rot="10800000">
            <a:off x="9512884" y="1624140"/>
            <a:ext cx="468797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168BA14-3786-4C2F-A8AE-6DC5B03B6C5A}"/>
              </a:ext>
            </a:extLst>
          </p:cNvPr>
          <p:cNvSpPr/>
          <p:nvPr/>
        </p:nvSpPr>
        <p:spPr>
          <a:xfrm rot="10800000">
            <a:off x="7556475" y="1632849"/>
            <a:ext cx="5686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3C202D-9E88-40B8-8C50-4CF6EBF7FA62}"/>
              </a:ext>
            </a:extLst>
          </p:cNvPr>
          <p:cNvGrpSpPr/>
          <p:nvPr/>
        </p:nvGrpSpPr>
        <p:grpSpPr>
          <a:xfrm>
            <a:off x="492715" y="3382400"/>
            <a:ext cx="2516107" cy="2605985"/>
            <a:chOff x="173954" y="3514019"/>
            <a:chExt cx="2516107" cy="260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D57AC6-5AD4-441C-B37D-87B05A56AEEA}"/>
                </a:ext>
              </a:extLst>
            </p:cNvPr>
            <p:cNvSpPr/>
            <p:nvPr/>
          </p:nvSpPr>
          <p:spPr>
            <a:xfrm>
              <a:off x="173954" y="3514019"/>
              <a:ext cx="2516107" cy="26059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Picture 24" descr="PyQt - Wikipedia">
              <a:extLst>
                <a:ext uri="{FF2B5EF4-FFF2-40B4-BE49-F238E27FC236}">
                  <a16:creationId xmlns:a16="http://schemas.microsoft.com/office/drawing/2014/main" id="{4EA5F753-80F8-4986-97F5-755963C1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28" y="3627231"/>
              <a:ext cx="2331357" cy="243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D898F3E9-6227-49A8-BF24-AD3A00E50BD7}"/>
              </a:ext>
            </a:extLst>
          </p:cNvPr>
          <p:cNvSpPr/>
          <p:nvPr/>
        </p:nvSpPr>
        <p:spPr>
          <a:xfrm rot="10800000">
            <a:off x="3258534" y="4143775"/>
            <a:ext cx="885082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BAF980F-2A80-41FE-922D-432592B39584}"/>
              </a:ext>
            </a:extLst>
          </p:cNvPr>
          <p:cNvSpPr/>
          <p:nvPr/>
        </p:nvSpPr>
        <p:spPr>
          <a:xfrm rot="19008443">
            <a:off x="3080629" y="2644909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172D931-D710-4AF6-A560-F29F375D34D7}"/>
              </a:ext>
            </a:extLst>
          </p:cNvPr>
          <p:cNvGrpSpPr/>
          <p:nvPr/>
        </p:nvGrpSpPr>
        <p:grpSpPr>
          <a:xfrm>
            <a:off x="214063" y="179849"/>
            <a:ext cx="2172032" cy="2536446"/>
            <a:chOff x="66072" y="165692"/>
            <a:chExt cx="2172032" cy="253644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B88E1E-785C-4DD3-B930-0E9070A47EFC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5371C64E-09D6-42B5-8CD8-97117362A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이베스트투자증권 - 해시넷">
              <a:extLst>
                <a:ext uri="{FF2B5EF4-FFF2-40B4-BE49-F238E27FC236}">
                  <a16:creationId xmlns:a16="http://schemas.microsoft.com/office/drawing/2014/main" id="{1B012617-1A5D-4113-9353-02D8A51AD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0ECEB44E-8D0B-48C1-B20B-C00D081A8D98}"/>
              </a:ext>
            </a:extLst>
          </p:cNvPr>
          <p:cNvSpPr/>
          <p:nvPr/>
        </p:nvSpPr>
        <p:spPr>
          <a:xfrm rot="16200000">
            <a:off x="873734" y="2770982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591FBE-9C19-43E2-AC91-CF3DA47A2E17}"/>
              </a:ext>
            </a:extLst>
          </p:cNvPr>
          <p:cNvSpPr txBox="1"/>
          <p:nvPr/>
        </p:nvSpPr>
        <p:spPr>
          <a:xfrm>
            <a:off x="1942978" y="2699214"/>
            <a:ext cx="1107996" cy="646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회원관리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7272-DA69-4CF1-B9FB-3DA1A5158A84}"/>
              </a:ext>
            </a:extLst>
          </p:cNvPr>
          <p:cNvSpPr txBox="1"/>
          <p:nvPr/>
        </p:nvSpPr>
        <p:spPr>
          <a:xfrm>
            <a:off x="4593779" y="481518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 엔드 연계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40E45-6083-4EBB-B9CB-DC22240900F8}"/>
              </a:ext>
            </a:extLst>
          </p:cNvPr>
          <p:cNvSpPr txBox="1"/>
          <p:nvPr/>
        </p:nvSpPr>
        <p:spPr>
          <a:xfrm>
            <a:off x="9578157" y="1674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1320EB-E2D3-46A6-94CC-39ED45269A48}"/>
              </a:ext>
            </a:extLst>
          </p:cNvPr>
          <p:cNvSpPr txBox="1"/>
          <p:nvPr/>
        </p:nvSpPr>
        <p:spPr>
          <a:xfrm>
            <a:off x="7669097" y="1696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65A242-A809-4144-91F6-DA739C5D4D55}"/>
              </a:ext>
            </a:extLst>
          </p:cNvPr>
          <p:cNvSpPr txBox="1"/>
          <p:nvPr/>
        </p:nvSpPr>
        <p:spPr>
          <a:xfrm>
            <a:off x="7444755" y="26053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A87482-5D87-4F46-BE23-E754D83D2528}"/>
              </a:ext>
            </a:extLst>
          </p:cNvPr>
          <p:cNvSpPr txBox="1"/>
          <p:nvPr/>
        </p:nvSpPr>
        <p:spPr>
          <a:xfrm>
            <a:off x="7069854" y="4228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F3038C-1489-4FF0-A4E2-DECDFF0B3978}"/>
              </a:ext>
            </a:extLst>
          </p:cNvPr>
          <p:cNvSpPr txBox="1"/>
          <p:nvPr/>
        </p:nvSpPr>
        <p:spPr>
          <a:xfrm>
            <a:off x="3447775" y="4185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15CE73-8C29-4560-AB2C-53DE3E7069DA}"/>
              </a:ext>
            </a:extLst>
          </p:cNvPr>
          <p:cNvSpPr txBox="1"/>
          <p:nvPr/>
        </p:nvSpPr>
        <p:spPr>
          <a:xfrm>
            <a:off x="3112240" y="27622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4DB8B3-5EAA-4B7C-B084-9EC0E62FDD52}"/>
              </a:ext>
            </a:extLst>
          </p:cNvPr>
          <p:cNvSpPr txBox="1"/>
          <p:nvPr/>
        </p:nvSpPr>
        <p:spPr>
          <a:xfrm>
            <a:off x="959945" y="2933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31375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B0AF57-2C06-451C-A174-A1755E828899}"/>
              </a:ext>
            </a:extLst>
          </p:cNvPr>
          <p:cNvSpPr/>
          <p:nvPr/>
        </p:nvSpPr>
        <p:spPr>
          <a:xfrm>
            <a:off x="2293461" y="1589423"/>
            <a:ext cx="1027695" cy="565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20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2EC991-35AE-445C-B649-777170A8B0AD}"/>
              </a:ext>
            </a:extLst>
          </p:cNvPr>
          <p:cNvGrpSpPr/>
          <p:nvPr/>
        </p:nvGrpSpPr>
        <p:grpSpPr>
          <a:xfrm>
            <a:off x="3193664" y="142608"/>
            <a:ext cx="4345577" cy="2507839"/>
            <a:chOff x="7550330" y="165692"/>
            <a:chExt cx="4345577" cy="25078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7BB5BFC-7DF8-4B52-B767-5049AFF6C146}"/>
                </a:ext>
              </a:extLst>
            </p:cNvPr>
            <p:cNvSpPr/>
            <p:nvPr/>
          </p:nvSpPr>
          <p:spPr>
            <a:xfrm>
              <a:off x="7550330" y="165692"/>
              <a:ext cx="4345577" cy="25078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4" descr="MySQL 내부 구조">
              <a:extLst>
                <a:ext uri="{FF2B5EF4-FFF2-40B4-BE49-F238E27FC236}">
                  <a16:creationId xmlns:a16="http://schemas.microsoft.com/office/drawing/2014/main" id="{60202735-FEF5-4AF8-98EA-DC5905DF1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913613"/>
              <a:ext cx="392593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AWS 주요 서비스">
              <a:extLst>
                <a:ext uri="{FF2B5EF4-FFF2-40B4-BE49-F238E27FC236}">
                  <a16:creationId xmlns:a16="http://schemas.microsoft.com/office/drawing/2014/main" id="{A519DDC3-B490-4769-AB0F-237E43B77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690" y="194299"/>
              <a:ext cx="2189023" cy="16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142AA2-5532-4BF8-B456-BE3346748A44}"/>
              </a:ext>
            </a:extLst>
          </p:cNvPr>
          <p:cNvGrpSpPr/>
          <p:nvPr/>
        </p:nvGrpSpPr>
        <p:grpSpPr>
          <a:xfrm>
            <a:off x="8159908" y="665407"/>
            <a:ext cx="1332969" cy="1565331"/>
            <a:chOff x="5077097" y="194300"/>
            <a:chExt cx="2139658" cy="24792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283A952-0CE5-451D-9D9F-B4D339F988BF}"/>
                </a:ext>
              </a:extLst>
            </p:cNvPr>
            <p:cNvSpPr/>
            <p:nvPr/>
          </p:nvSpPr>
          <p:spPr>
            <a:xfrm>
              <a:off x="5077097" y="194300"/>
              <a:ext cx="2139658" cy="24792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8" descr="파이썬(Python) import">
              <a:extLst>
                <a:ext uri="{FF2B5EF4-FFF2-40B4-BE49-F238E27FC236}">
                  <a16:creationId xmlns:a16="http://schemas.microsoft.com/office/drawing/2014/main" id="{2B7D5C65-65C8-4A87-A1DB-0508D0FF9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3" r="19540"/>
            <a:stretch/>
          </p:blipFill>
          <p:spPr bwMode="auto">
            <a:xfrm>
              <a:off x="5140303" y="229814"/>
              <a:ext cx="1611086" cy="168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10" descr="32-bit vs. 64-bit by shwapneel1999 on DeviantArt">
              <a:extLst>
                <a:ext uri="{FF2B5EF4-FFF2-40B4-BE49-F238E27FC236}">
                  <a16:creationId xmlns:a16="http://schemas.microsoft.com/office/drawing/2014/main" id="{C341FD63-5515-4388-9EFE-CE2B3D94C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7" t="21270" r="57421" b="27223"/>
            <a:stretch/>
          </p:blipFill>
          <p:spPr bwMode="auto">
            <a:xfrm>
              <a:off x="6390290" y="1833706"/>
              <a:ext cx="742337" cy="72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5C0F29-2305-4189-A82F-48A405A45F6E}"/>
              </a:ext>
            </a:extLst>
          </p:cNvPr>
          <p:cNvGrpSpPr/>
          <p:nvPr/>
        </p:nvGrpSpPr>
        <p:grpSpPr>
          <a:xfrm>
            <a:off x="9980322" y="62172"/>
            <a:ext cx="2172032" cy="2536446"/>
            <a:chOff x="66072" y="165692"/>
            <a:chExt cx="2172032" cy="253644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D34F9E-81C5-45B0-A25A-60CD80550019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E024F7DB-4699-48F8-B271-2E0852DD4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이베스트투자증권 - 해시넷">
              <a:extLst>
                <a:ext uri="{FF2B5EF4-FFF2-40B4-BE49-F238E27FC236}">
                  <a16:creationId xmlns:a16="http://schemas.microsoft.com/office/drawing/2014/main" id="{12734840-A3F6-4F63-ADE3-B6A294D27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C1E127-BBA5-434B-8A3A-1149205A3C2F}"/>
              </a:ext>
            </a:extLst>
          </p:cNvPr>
          <p:cNvSpPr/>
          <p:nvPr/>
        </p:nvSpPr>
        <p:spPr>
          <a:xfrm>
            <a:off x="7550330" y="3117672"/>
            <a:ext cx="4345577" cy="31228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93241-0963-4D02-AD64-B24C6C3DD2FA}"/>
              </a:ext>
            </a:extLst>
          </p:cNvPr>
          <p:cNvSpPr txBox="1"/>
          <p:nvPr/>
        </p:nvSpPr>
        <p:spPr>
          <a:xfrm>
            <a:off x="8853701" y="329005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ForeCast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Model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D6A600A-6B12-427F-B713-3B414CE92BA2}"/>
              </a:ext>
            </a:extLst>
          </p:cNvPr>
          <p:cNvSpPr/>
          <p:nvPr/>
        </p:nvSpPr>
        <p:spPr>
          <a:xfrm rot="2635557">
            <a:off x="7428916" y="2583227"/>
            <a:ext cx="587921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EDE391-E420-4504-A737-8CD705D92A91}"/>
              </a:ext>
            </a:extLst>
          </p:cNvPr>
          <p:cNvSpPr txBox="1"/>
          <p:nvPr/>
        </p:nvSpPr>
        <p:spPr>
          <a:xfrm>
            <a:off x="7652504" y="397356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ARIMA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0" name="Picture 20" descr="Seven Tips for Forecast Credibility | Growth Acumen">
            <a:extLst>
              <a:ext uri="{FF2B5EF4-FFF2-40B4-BE49-F238E27FC236}">
                <a16:creationId xmlns:a16="http://schemas.microsoft.com/office/drawing/2014/main" id="{685B42F4-E8C3-4D98-8784-3EF8489A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94" y="3074126"/>
            <a:ext cx="1175656" cy="831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19DC28-9DC2-4CF9-AE04-9A923414FFB0}"/>
              </a:ext>
            </a:extLst>
          </p:cNvPr>
          <p:cNvSpPr txBox="1"/>
          <p:nvPr/>
        </p:nvSpPr>
        <p:spPr>
          <a:xfrm>
            <a:off x="7652504" y="434290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Prophet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38F80-152E-4BAE-B2B2-948747288D6A}"/>
              </a:ext>
            </a:extLst>
          </p:cNvPr>
          <p:cNvSpPr txBox="1"/>
          <p:nvPr/>
        </p:nvSpPr>
        <p:spPr>
          <a:xfrm>
            <a:off x="7675848" y="476828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XG Boost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A1B5D4-6FE1-404C-8238-A16A68ED0981}"/>
              </a:ext>
            </a:extLst>
          </p:cNvPr>
          <p:cNvSpPr txBox="1"/>
          <p:nvPr/>
        </p:nvSpPr>
        <p:spPr>
          <a:xfrm>
            <a:off x="7699192" y="519366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LSTM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1961A-04B0-4F26-B361-101AC6287204}"/>
              </a:ext>
            </a:extLst>
          </p:cNvPr>
          <p:cNvSpPr txBox="1"/>
          <p:nvPr/>
        </p:nvSpPr>
        <p:spPr>
          <a:xfrm>
            <a:off x="7678991" y="5619053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Temporal Fusion Transformer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99A0A-4CE0-4AEB-A806-7C2021E817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9311" y="4121834"/>
            <a:ext cx="2937612" cy="1441167"/>
          </a:xfrm>
          <a:prstGeom prst="rect">
            <a:avLst/>
          </a:prstGeom>
        </p:spPr>
      </p:pic>
      <p:pic>
        <p:nvPicPr>
          <p:cNvPr id="10262" name="Picture 22" descr="WebSocket: 심층적인 초보자 가이드">
            <a:extLst>
              <a:ext uri="{FF2B5EF4-FFF2-40B4-BE49-F238E27FC236}">
                <a16:creationId xmlns:a16="http://schemas.microsoft.com/office/drawing/2014/main" id="{31767330-BAE7-49F2-97BC-3F05F3A3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2" y="3290058"/>
            <a:ext cx="2618081" cy="14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3E82F03-46C7-41C9-AFFC-1B4D3EF1C6E1}"/>
              </a:ext>
            </a:extLst>
          </p:cNvPr>
          <p:cNvSpPr/>
          <p:nvPr/>
        </p:nvSpPr>
        <p:spPr>
          <a:xfrm rot="10800000">
            <a:off x="6891011" y="4182132"/>
            <a:ext cx="648227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9DFF2E2E-C92F-48FA-9B21-94D2C9506A4E}"/>
              </a:ext>
            </a:extLst>
          </p:cNvPr>
          <p:cNvSpPr/>
          <p:nvPr/>
        </p:nvSpPr>
        <p:spPr>
          <a:xfrm rot="10800000">
            <a:off x="9512884" y="1624140"/>
            <a:ext cx="468797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168BA14-3786-4C2F-A8AE-6DC5B03B6C5A}"/>
              </a:ext>
            </a:extLst>
          </p:cNvPr>
          <p:cNvSpPr/>
          <p:nvPr/>
        </p:nvSpPr>
        <p:spPr>
          <a:xfrm rot="10800000">
            <a:off x="7556475" y="1632849"/>
            <a:ext cx="568621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3C202D-9E88-40B8-8C50-4CF6EBF7FA62}"/>
              </a:ext>
            </a:extLst>
          </p:cNvPr>
          <p:cNvGrpSpPr/>
          <p:nvPr/>
        </p:nvGrpSpPr>
        <p:grpSpPr>
          <a:xfrm>
            <a:off x="492715" y="3382400"/>
            <a:ext cx="2516107" cy="2605985"/>
            <a:chOff x="173954" y="3514019"/>
            <a:chExt cx="2516107" cy="260598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D57AC6-5AD4-441C-B37D-87B05A56AEEA}"/>
                </a:ext>
              </a:extLst>
            </p:cNvPr>
            <p:cNvSpPr/>
            <p:nvPr/>
          </p:nvSpPr>
          <p:spPr>
            <a:xfrm>
              <a:off x="173954" y="3514019"/>
              <a:ext cx="2516107" cy="26059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Picture 24" descr="PyQt - Wikipedia">
              <a:extLst>
                <a:ext uri="{FF2B5EF4-FFF2-40B4-BE49-F238E27FC236}">
                  <a16:creationId xmlns:a16="http://schemas.microsoft.com/office/drawing/2014/main" id="{4EA5F753-80F8-4986-97F5-755963C10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28" y="3627231"/>
              <a:ext cx="2331357" cy="243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D898F3E9-6227-49A8-BF24-AD3A00E50BD7}"/>
              </a:ext>
            </a:extLst>
          </p:cNvPr>
          <p:cNvSpPr/>
          <p:nvPr/>
        </p:nvSpPr>
        <p:spPr>
          <a:xfrm rot="10800000">
            <a:off x="3258534" y="4143775"/>
            <a:ext cx="885082" cy="521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BAF980F-2A80-41FE-922D-432592B39584}"/>
              </a:ext>
            </a:extLst>
          </p:cNvPr>
          <p:cNvSpPr/>
          <p:nvPr/>
        </p:nvSpPr>
        <p:spPr>
          <a:xfrm rot="19008443">
            <a:off x="3080629" y="2644909"/>
            <a:ext cx="587921" cy="521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172D931-D710-4AF6-A560-F29F375D34D7}"/>
              </a:ext>
            </a:extLst>
          </p:cNvPr>
          <p:cNvGrpSpPr/>
          <p:nvPr/>
        </p:nvGrpSpPr>
        <p:grpSpPr>
          <a:xfrm>
            <a:off x="214063" y="179849"/>
            <a:ext cx="2172032" cy="2536446"/>
            <a:chOff x="66072" y="165692"/>
            <a:chExt cx="2172032" cy="253644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B88E1E-785C-4DD3-B930-0E9070A47EFC}"/>
                </a:ext>
              </a:extLst>
            </p:cNvPr>
            <p:cNvSpPr/>
            <p:nvPr/>
          </p:nvSpPr>
          <p:spPr>
            <a:xfrm>
              <a:off x="66072" y="165692"/>
              <a:ext cx="2172032" cy="25364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이베스트 투자 증권 API 연동 방법 ~ M@D+R">
              <a:extLst>
                <a:ext uri="{FF2B5EF4-FFF2-40B4-BE49-F238E27FC236}">
                  <a16:creationId xmlns:a16="http://schemas.microsoft.com/office/drawing/2014/main" id="{5371C64E-09D6-42B5-8CD8-97117362A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7" y="982127"/>
              <a:ext cx="1693060" cy="16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이베스트투자증권 - 해시넷">
              <a:extLst>
                <a:ext uri="{FF2B5EF4-FFF2-40B4-BE49-F238E27FC236}">
                  <a16:creationId xmlns:a16="http://schemas.microsoft.com/office/drawing/2014/main" id="{1B012617-1A5D-4113-9353-02D8A51AD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71" b="28857"/>
            <a:stretch/>
          </p:blipFill>
          <p:spPr bwMode="auto">
            <a:xfrm>
              <a:off x="92317" y="229814"/>
              <a:ext cx="1905000" cy="69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0ECEB44E-8D0B-48C1-B20B-C00D081A8D98}"/>
              </a:ext>
            </a:extLst>
          </p:cNvPr>
          <p:cNvSpPr/>
          <p:nvPr/>
        </p:nvSpPr>
        <p:spPr>
          <a:xfrm rot="16200000">
            <a:off x="873734" y="2770982"/>
            <a:ext cx="587921" cy="52170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591FBE-9C19-43E2-AC91-CF3DA47A2E17}"/>
              </a:ext>
            </a:extLst>
          </p:cNvPr>
          <p:cNvSpPr txBox="1"/>
          <p:nvPr/>
        </p:nvSpPr>
        <p:spPr>
          <a:xfrm>
            <a:off x="1942978" y="2699214"/>
            <a:ext cx="1107996" cy="646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회원관리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C67272-DA69-4CF1-B9FB-3DA1A5158A84}"/>
              </a:ext>
            </a:extLst>
          </p:cNvPr>
          <p:cNvSpPr txBox="1"/>
          <p:nvPr/>
        </p:nvSpPr>
        <p:spPr>
          <a:xfrm>
            <a:off x="4593779" y="481518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프론트 엔드 연계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40E45-6083-4EBB-B9CB-DC22240900F8}"/>
              </a:ext>
            </a:extLst>
          </p:cNvPr>
          <p:cNvSpPr txBox="1"/>
          <p:nvPr/>
        </p:nvSpPr>
        <p:spPr>
          <a:xfrm>
            <a:off x="9578157" y="1674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1320EB-E2D3-46A6-94CC-39ED45269A48}"/>
              </a:ext>
            </a:extLst>
          </p:cNvPr>
          <p:cNvSpPr txBox="1"/>
          <p:nvPr/>
        </p:nvSpPr>
        <p:spPr>
          <a:xfrm>
            <a:off x="7669097" y="1696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65A242-A809-4144-91F6-DA739C5D4D55}"/>
              </a:ext>
            </a:extLst>
          </p:cNvPr>
          <p:cNvSpPr txBox="1"/>
          <p:nvPr/>
        </p:nvSpPr>
        <p:spPr>
          <a:xfrm>
            <a:off x="7470882" y="26053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A87482-5D87-4F46-BE23-E754D83D2528}"/>
              </a:ext>
            </a:extLst>
          </p:cNvPr>
          <p:cNvSpPr txBox="1"/>
          <p:nvPr/>
        </p:nvSpPr>
        <p:spPr>
          <a:xfrm>
            <a:off x="7069854" y="4228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F3038C-1489-4FF0-A4E2-DECDFF0B3978}"/>
              </a:ext>
            </a:extLst>
          </p:cNvPr>
          <p:cNvSpPr txBox="1"/>
          <p:nvPr/>
        </p:nvSpPr>
        <p:spPr>
          <a:xfrm>
            <a:off x="3447775" y="4185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15CE73-8C29-4560-AB2C-53DE3E7069DA}"/>
              </a:ext>
            </a:extLst>
          </p:cNvPr>
          <p:cNvSpPr txBox="1"/>
          <p:nvPr/>
        </p:nvSpPr>
        <p:spPr>
          <a:xfrm>
            <a:off x="3112240" y="27622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4DB8B3-5EAA-4B7C-B084-9EC0E62FDD52}"/>
              </a:ext>
            </a:extLst>
          </p:cNvPr>
          <p:cNvSpPr txBox="1"/>
          <p:nvPr/>
        </p:nvSpPr>
        <p:spPr>
          <a:xfrm>
            <a:off x="959945" y="2933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009447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09BB48-C387-4961-982B-88FBFF5A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50" y="1246242"/>
            <a:ext cx="10345080" cy="508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20</a:t>
            </a:r>
            <a:endParaRPr lang="en-US" dirty="0"/>
          </a:p>
        </p:txBody>
      </p:sp>
      <p:sp>
        <p:nvSpPr>
          <p:cNvPr id="15" name="矩形-8">
            <a:hlinkClick r:id="rId4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C1E127-BBA5-434B-8A3A-1149205A3C2F}"/>
              </a:ext>
            </a:extLst>
          </p:cNvPr>
          <p:cNvSpPr/>
          <p:nvPr/>
        </p:nvSpPr>
        <p:spPr>
          <a:xfrm>
            <a:off x="108130" y="112006"/>
            <a:ext cx="4345577" cy="31228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93241-0963-4D02-AD64-B24C6C3DD2FA}"/>
              </a:ext>
            </a:extLst>
          </p:cNvPr>
          <p:cNvSpPr txBox="1"/>
          <p:nvPr/>
        </p:nvSpPr>
        <p:spPr>
          <a:xfrm>
            <a:off x="1411501" y="28439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ForeCast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Model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EDE391-E420-4504-A737-8CD705D92A91}"/>
              </a:ext>
            </a:extLst>
          </p:cNvPr>
          <p:cNvSpPr txBox="1"/>
          <p:nvPr/>
        </p:nvSpPr>
        <p:spPr>
          <a:xfrm>
            <a:off x="210304" y="96790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ARIMA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0" name="Picture 20" descr="Seven Tips for Forecast Credibility | Growth Acumen">
            <a:extLst>
              <a:ext uri="{FF2B5EF4-FFF2-40B4-BE49-F238E27FC236}">
                <a16:creationId xmlns:a16="http://schemas.microsoft.com/office/drawing/2014/main" id="{685B42F4-E8C3-4D98-8784-3EF8489A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4" y="68460"/>
            <a:ext cx="1175656" cy="831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19DC28-9DC2-4CF9-AE04-9A923414FFB0}"/>
              </a:ext>
            </a:extLst>
          </p:cNvPr>
          <p:cNvSpPr txBox="1"/>
          <p:nvPr/>
        </p:nvSpPr>
        <p:spPr>
          <a:xfrm>
            <a:off x="210304" y="133723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Prophet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138F80-152E-4BAE-B2B2-948747288D6A}"/>
              </a:ext>
            </a:extLst>
          </p:cNvPr>
          <p:cNvSpPr txBox="1"/>
          <p:nvPr/>
        </p:nvSpPr>
        <p:spPr>
          <a:xfrm>
            <a:off x="233648" y="176261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XG Boost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A1B5D4-6FE1-404C-8238-A16A68ED0981}"/>
              </a:ext>
            </a:extLst>
          </p:cNvPr>
          <p:cNvSpPr txBox="1"/>
          <p:nvPr/>
        </p:nvSpPr>
        <p:spPr>
          <a:xfrm>
            <a:off x="256992" y="2188003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LSTM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1961A-04B0-4F26-B361-101AC6287204}"/>
              </a:ext>
            </a:extLst>
          </p:cNvPr>
          <p:cNvSpPr txBox="1"/>
          <p:nvPr/>
        </p:nvSpPr>
        <p:spPr>
          <a:xfrm>
            <a:off x="236791" y="2613387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Temporal Fusion Transformer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99A0A-4CE0-4AEB-A806-7C2021E81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111" y="1116168"/>
            <a:ext cx="2937612" cy="1441167"/>
          </a:xfrm>
          <a:prstGeom prst="rect">
            <a:avLst/>
          </a:prstGeom>
        </p:spPr>
      </p:pic>
      <p:pic>
        <p:nvPicPr>
          <p:cNvPr id="1026" name="Picture 2" descr="f27f06320304551937d915fc614bde58 – Spring Creek Elementary School">
            <a:extLst>
              <a:ext uri="{FF2B5EF4-FFF2-40B4-BE49-F238E27FC236}">
                <a16:creationId xmlns:a16="http://schemas.microsoft.com/office/drawing/2014/main" id="{63961E05-F883-48F4-A488-FFFB32C9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430" y="55238"/>
            <a:ext cx="3283703" cy="112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BD67427-66AF-40E6-AFA5-B49D25E8BA8E}"/>
              </a:ext>
            </a:extLst>
          </p:cNvPr>
          <p:cNvGrpSpPr/>
          <p:nvPr/>
        </p:nvGrpSpPr>
        <p:grpSpPr>
          <a:xfrm>
            <a:off x="7852470" y="2982719"/>
            <a:ext cx="792480" cy="2982003"/>
            <a:chOff x="9588137" y="2343694"/>
            <a:chExt cx="792480" cy="298200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8574D4-5637-4AF4-B4B2-1EA1DBA13038}"/>
                </a:ext>
              </a:extLst>
            </p:cNvPr>
            <p:cNvSpPr/>
            <p:nvPr/>
          </p:nvSpPr>
          <p:spPr>
            <a:xfrm>
              <a:off x="9588137" y="3464835"/>
              <a:ext cx="792480" cy="60742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93146E5-CF0C-437C-899D-7479871B4C54}"/>
                </a:ext>
              </a:extLst>
            </p:cNvPr>
            <p:cNvCxnSpPr/>
            <p:nvPr/>
          </p:nvCxnSpPr>
          <p:spPr>
            <a:xfrm>
              <a:off x="9975668" y="2343694"/>
              <a:ext cx="0" cy="298200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324A63-B818-4CC2-817B-37C386AE673A}"/>
              </a:ext>
            </a:extLst>
          </p:cNvPr>
          <p:cNvGrpSpPr/>
          <p:nvPr/>
        </p:nvGrpSpPr>
        <p:grpSpPr>
          <a:xfrm>
            <a:off x="9500568" y="2990744"/>
            <a:ext cx="792480" cy="2982003"/>
            <a:chOff x="10887891" y="2351719"/>
            <a:chExt cx="792480" cy="29820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DB340AA-F523-4450-B2F3-3CB3EC10A340}"/>
                </a:ext>
              </a:extLst>
            </p:cNvPr>
            <p:cNvSpPr/>
            <p:nvPr/>
          </p:nvSpPr>
          <p:spPr>
            <a:xfrm>
              <a:off x="10887891" y="2612571"/>
              <a:ext cx="792480" cy="253419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6614EC8-4BAC-475D-B6B6-69EC82BAEEAA}"/>
                </a:ext>
              </a:extLst>
            </p:cNvPr>
            <p:cNvCxnSpPr/>
            <p:nvPr/>
          </p:nvCxnSpPr>
          <p:spPr>
            <a:xfrm>
              <a:off x="11292839" y="2351719"/>
              <a:ext cx="0" cy="298200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6BE90D8-052E-49D9-9ADA-55779449B8C3}"/>
              </a:ext>
            </a:extLst>
          </p:cNvPr>
          <p:cNvCxnSpPr/>
          <p:nvPr/>
        </p:nvCxnSpPr>
        <p:spPr>
          <a:xfrm>
            <a:off x="7652175" y="2982719"/>
            <a:ext cx="2595154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000A42E-3A9D-489C-B258-2A95C023C414}"/>
              </a:ext>
            </a:extLst>
          </p:cNvPr>
          <p:cNvCxnSpPr/>
          <p:nvPr/>
        </p:nvCxnSpPr>
        <p:spPr>
          <a:xfrm>
            <a:off x="7717489" y="5972747"/>
            <a:ext cx="2595154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52A6CCB-B685-4F40-9587-33C622119236}"/>
              </a:ext>
            </a:extLst>
          </p:cNvPr>
          <p:cNvSpPr txBox="1"/>
          <p:nvPr/>
        </p:nvSpPr>
        <p:spPr>
          <a:xfrm>
            <a:off x="8732755" y="3990812"/>
            <a:ext cx="489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endParaRPr lang="ko-KR" altLang="en-US" sz="48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5CA5BC-1352-4240-B95F-48D67AEEA78A}"/>
              </a:ext>
            </a:extLst>
          </p:cNvPr>
          <p:cNvSpPr txBox="1"/>
          <p:nvPr/>
        </p:nvSpPr>
        <p:spPr>
          <a:xfrm>
            <a:off x="9133101" y="469058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FINDING</a:t>
            </a:r>
          </a:p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LONG BODY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F2E0B59-38E7-4A5A-BDB5-43C446DA42C5}"/>
              </a:ext>
            </a:extLst>
          </p:cNvPr>
          <p:cNvSpPr txBox="1"/>
          <p:nvPr/>
        </p:nvSpPr>
        <p:spPr>
          <a:xfrm>
            <a:off x="1898952" y="3616787"/>
            <a:ext cx="6134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 ?</a:t>
            </a: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DNN ?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엑셀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633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D9BBB-2722-44C9-A0DB-E8001B2E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DC1E90-5271-4D9D-BD5E-F864241D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7525" cy="4391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B66FDF-50FA-4A70-8179-EBA0B76B4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883" y="1784506"/>
            <a:ext cx="5346626" cy="4391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318987-B469-452D-8C1F-B44D15327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22" y="3645250"/>
            <a:ext cx="3707933" cy="31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63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테크니컬 리뷰 </a:t>
            </a: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(ARIMA,</a:t>
            </a: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Prophet)</a:t>
            </a: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2019년 주목해야 할 IT 기술은? : 네이버 포스트">
            <a:extLst>
              <a:ext uri="{FF2B5EF4-FFF2-40B4-BE49-F238E27FC236}">
                <a16:creationId xmlns:a16="http://schemas.microsoft.com/office/drawing/2014/main" id="{A4A27854-7560-4016-8D67-D6A8A0600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354"/>
            <a:ext cx="5566480" cy="236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02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DC860E-6B71-4229-A13D-AF215A31F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626" y="1998137"/>
            <a:ext cx="8098971" cy="42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88137" y="6460597"/>
            <a:ext cx="2584850" cy="365125"/>
          </a:xfrm>
        </p:spPr>
        <p:txBody>
          <a:bodyPr/>
          <a:lstStyle/>
          <a:p>
            <a:r>
              <a:rPr lang="en-US" altLang="ko-KR" dirty="0"/>
              <a:t>25</a:t>
            </a:r>
            <a:endParaRPr lang="en-US" dirty="0"/>
          </a:p>
        </p:txBody>
      </p:sp>
      <p:pic>
        <p:nvPicPr>
          <p:cNvPr id="19458" name="Picture 2" descr="Consulting Report 효과적인 전략기획을 위한 5대 원칙">
            <a:extLst>
              <a:ext uri="{FF2B5EF4-FFF2-40B4-BE49-F238E27FC236}">
                <a16:creationId xmlns:a16="http://schemas.microsoft.com/office/drawing/2014/main" id="{76AD513E-0CDA-4BEE-AEF9-52DF3741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8" y="69669"/>
            <a:ext cx="2459254" cy="173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FA345104-6E3C-4643-A398-2C0EE1A4483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44638" y="675321"/>
            <a:ext cx="928407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</a:p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응용전략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F8D3CB34-80F8-404F-A650-372DA6F717C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6750" y="2386555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API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활용한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스캘핑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매매기법 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→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분봉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Data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종가 활용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 거래시간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396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en-US" altLang="zh-CN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6900EC16-FF3B-4083-829C-C0DB2E4E2D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6750" y="5064846"/>
            <a:ext cx="11062802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최적의 진입 시간대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추세 구간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활용한 예측</a:t>
            </a:r>
            <a:endParaRPr lang="en-US" altLang="zh-CN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矩形-6">
            <a:hlinkClick r:id="rId7" action="ppaction://hlinksldjump"/>
            <a:extLst>
              <a:ext uri="{FF2B5EF4-FFF2-40B4-BE49-F238E27FC236}">
                <a16:creationId xmlns:a16="http://schemas.microsoft.com/office/drawing/2014/main" id="{121F4464-CC26-476E-956C-E638CEF274E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90" y="3725700"/>
            <a:ext cx="11062802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주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(5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), 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달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(20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), 1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분기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(60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일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→ 기간별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모형 도출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최빈값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모형으로 예측</a:t>
            </a:r>
            <a:endParaRPr lang="en-US" altLang="zh-CN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624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3421" y="6458039"/>
            <a:ext cx="2584850" cy="365125"/>
          </a:xfrm>
        </p:spPr>
        <p:txBody>
          <a:bodyPr/>
          <a:lstStyle/>
          <a:p>
            <a:r>
              <a:rPr lang="en-US" altLang="ko-KR" dirty="0"/>
              <a:t>26</a:t>
            </a:r>
            <a:endParaRPr lang="en-US" dirty="0"/>
          </a:p>
        </p:txBody>
      </p:sp>
      <p:pic>
        <p:nvPicPr>
          <p:cNvPr id="19458" name="Picture 2" descr="Consulting Report 효과적인 전략기획을 위한 5대 원칙">
            <a:extLst>
              <a:ext uri="{FF2B5EF4-FFF2-40B4-BE49-F238E27FC236}">
                <a16:creationId xmlns:a16="http://schemas.microsoft.com/office/drawing/2014/main" id="{76AD513E-0CDA-4BEE-AEF9-52DF3741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8" y="69669"/>
            <a:ext cx="2459254" cy="173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-6">
            <a:hlinkClick r:id="rId6" action="ppaction://hlinksldjump"/>
            <a:extLst>
              <a:ext uri="{FF2B5EF4-FFF2-40B4-BE49-F238E27FC236}">
                <a16:creationId xmlns:a16="http://schemas.microsoft.com/office/drawing/2014/main" id="{F8D3CB34-80F8-404F-A650-372DA6F717C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564" y="2099172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자기회귀와 이동평균을 동시 활용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矩形-6">
            <a:hlinkClick r:id="rId6" action="ppaction://hlinksldjump"/>
            <a:extLst>
              <a:ext uri="{FF2B5EF4-FFF2-40B4-BE49-F238E27FC236}">
                <a16:creationId xmlns:a16="http://schemas.microsoft.com/office/drawing/2014/main" id="{04E45E61-86F3-4F3C-9637-6AC9D0F32A2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4638" y="675321"/>
            <a:ext cx="928407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</a:p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矩形-6">
            <a:hlinkClick r:id="rId6" action="ppaction://hlinksldjump"/>
            <a:extLst>
              <a:ext uri="{FF2B5EF4-FFF2-40B4-BE49-F238E27FC236}">
                <a16:creationId xmlns:a16="http://schemas.microsoft.com/office/drawing/2014/main" id="{03BA7248-D1E7-41FD-BA17-202F4EC55CE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774086"/>
            <a:ext cx="11463396" cy="103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비정상성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(Non-stationary)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을 설명하기 위해 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관측치간의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차분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3200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Diffrance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을 사용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DC5809-6043-4102-A278-13D17BEC36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94"/>
          <a:stretch/>
        </p:blipFill>
        <p:spPr>
          <a:xfrm>
            <a:off x="5890377" y="3289864"/>
            <a:ext cx="6301623" cy="21929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2197BC-D174-4620-BA7E-F24F361E6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78" y="4644007"/>
            <a:ext cx="5032599" cy="16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70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38130"/>
            <a:ext cx="2584850" cy="365125"/>
          </a:xfrm>
        </p:spPr>
        <p:txBody>
          <a:bodyPr/>
          <a:lstStyle/>
          <a:p>
            <a:r>
              <a:rPr lang="en-US" altLang="ko-KR" dirty="0"/>
              <a:t>27</a:t>
            </a:r>
            <a:endParaRPr lang="en-US" dirty="0"/>
          </a:p>
        </p:txBody>
      </p:sp>
      <p:pic>
        <p:nvPicPr>
          <p:cNvPr id="19458" name="Picture 2" descr="Consulting Report 효과적인 전략기획을 위한 5대 원칙">
            <a:extLst>
              <a:ext uri="{FF2B5EF4-FFF2-40B4-BE49-F238E27FC236}">
                <a16:creationId xmlns:a16="http://schemas.microsoft.com/office/drawing/2014/main" id="{76AD513E-0CDA-4BEE-AEF9-52DF3741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8" y="69669"/>
            <a:ext cx="2459254" cy="173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-6">
            <a:hlinkClick r:id="rId5" action="ppaction://hlinksldjump"/>
            <a:extLst>
              <a:ext uri="{FF2B5EF4-FFF2-40B4-BE49-F238E27FC236}">
                <a16:creationId xmlns:a16="http://schemas.microsoft.com/office/drawing/2014/main" id="{F8D3CB34-80F8-404F-A650-372DA6F717C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3905880"/>
            <a:ext cx="1146339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모형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Lag      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→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p</a:t>
            </a:r>
          </a:p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차분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3200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Diffrence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횟수 →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d </a:t>
            </a:r>
          </a:p>
          <a:p>
            <a:pPr>
              <a:buNone/>
            </a:pPr>
            <a:r>
              <a:rPr lang="en-US" altLang="ko-KR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MA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모형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Lag     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→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</a:t>
            </a:r>
          </a:p>
          <a:p>
            <a:pPr>
              <a:buNone/>
            </a:pPr>
            <a:endParaRPr lang="en-US" altLang="ko-KR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통상적 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p + q &lt; 2</a:t>
            </a:r>
          </a:p>
          <a:p>
            <a:pPr>
              <a:buNone/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p * q = 0 </a:t>
            </a:r>
          </a:p>
        </p:txBody>
      </p:sp>
      <p:sp>
        <p:nvSpPr>
          <p:cNvPr id="21" name="矩形-6">
            <a:hlinkClick r:id="rId5" action="ppaction://hlinksldjump"/>
            <a:extLst>
              <a:ext uri="{FF2B5EF4-FFF2-40B4-BE49-F238E27FC236}">
                <a16:creationId xmlns:a16="http://schemas.microsoft.com/office/drawing/2014/main" id="{04E45E61-86F3-4F3C-9637-6AC9D0F32A2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4638" y="675321"/>
            <a:ext cx="928407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</a:p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7CDE6-2ADF-4A22-8B74-D0E15B340FBB}"/>
              </a:ext>
            </a:extLst>
          </p:cNvPr>
          <p:cNvSpPr txBox="1"/>
          <p:nvPr/>
        </p:nvSpPr>
        <p:spPr>
          <a:xfrm>
            <a:off x="2926118" y="4984068"/>
            <a:ext cx="4312920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대부분의 시계열 자료에서는 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buNone/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하나의 경향만이 강하다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0D89B-2554-492D-B54A-A25D2A6EEF18}"/>
              </a:ext>
            </a:extLst>
          </p:cNvPr>
          <p:cNvSpPr txBox="1"/>
          <p:nvPr/>
        </p:nvSpPr>
        <p:spPr>
          <a:xfrm>
            <a:off x="4925417" y="1956643"/>
            <a:ext cx="153488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ko-KR" sz="1800" b="0" i="0" dirty="0">
                <a:solidFill>
                  <a:schemeClr val="bg1"/>
                </a:solidFill>
                <a:effectLst/>
                <a:latin typeface="Lora" pitchFamily="2" charset="0"/>
              </a:rPr>
              <a:t>ACF plot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8BFA8-E021-4965-8F85-B8955749BF4D}"/>
              </a:ext>
            </a:extLst>
          </p:cNvPr>
          <p:cNvSpPr txBox="1"/>
          <p:nvPr/>
        </p:nvSpPr>
        <p:spPr>
          <a:xfrm>
            <a:off x="4964255" y="3454927"/>
            <a:ext cx="153488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Lora" pitchFamily="2" charset="0"/>
              </a:rPr>
              <a:t>PACF plot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506" name="Picture 2" descr="eq_acf">
            <a:extLst>
              <a:ext uri="{FF2B5EF4-FFF2-40B4-BE49-F238E27FC236}">
                <a16:creationId xmlns:a16="http://schemas.microsoft.com/office/drawing/2014/main" id="{09A62D79-420F-4726-B485-D7F6DA3FC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601" y="2512366"/>
            <a:ext cx="1983342" cy="61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eq_pacf">
            <a:extLst>
              <a:ext uri="{FF2B5EF4-FFF2-40B4-BE49-F238E27FC236}">
                <a16:creationId xmlns:a16="http://schemas.microsoft.com/office/drawing/2014/main" id="{449E95CC-09B4-4B11-936B-D051C638A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98" y="4144027"/>
            <a:ext cx="7011398" cy="4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D79A73-5DBF-40E0-9B94-4479A4A684E3}"/>
              </a:ext>
            </a:extLst>
          </p:cNvPr>
          <p:cNvSpPr txBox="1"/>
          <p:nvPr/>
        </p:nvSpPr>
        <p:spPr>
          <a:xfrm>
            <a:off x="6607938" y="1926756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ACF(Autocorrelation function) : </a:t>
            </a: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Lag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에 따른 관측치들 사이의 관련성을 측정하는 함수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FB5E9C-9E43-4A38-A571-9B577FC19C78}"/>
              </a:ext>
            </a:extLst>
          </p:cNvPr>
          <p:cNvGrpSpPr/>
          <p:nvPr/>
        </p:nvGrpSpPr>
        <p:grpSpPr>
          <a:xfrm>
            <a:off x="6705268" y="3582283"/>
            <a:ext cx="681408" cy="135862"/>
            <a:chOff x="6541263" y="3582443"/>
            <a:chExt cx="681408" cy="135862"/>
          </a:xfrm>
        </p:grpSpPr>
        <p:pic>
          <p:nvPicPr>
            <p:cNvPr id="21510" name="Picture 6" descr="eq_yt">
              <a:extLst>
                <a:ext uri="{FF2B5EF4-FFF2-40B4-BE49-F238E27FC236}">
                  <a16:creationId xmlns:a16="http://schemas.microsoft.com/office/drawing/2014/main" id="{9DCFBE54-930B-4B9B-A084-B8425F4ACA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263" y="3582443"/>
              <a:ext cx="13335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11" name="Picture 7" descr="eq_ytk">
              <a:extLst>
                <a:ext uri="{FF2B5EF4-FFF2-40B4-BE49-F238E27FC236}">
                  <a16:creationId xmlns:a16="http://schemas.microsoft.com/office/drawing/2014/main" id="{C11BF5F9-9782-442E-B39F-A5247EE85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396" y="3604005"/>
              <a:ext cx="295275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B677B18-024B-4697-8692-B7C759670292}"/>
              </a:ext>
            </a:extLst>
          </p:cNvPr>
          <p:cNvSpPr txBox="1"/>
          <p:nvPr/>
        </p:nvSpPr>
        <p:spPr>
          <a:xfrm>
            <a:off x="6607938" y="2911640"/>
            <a:ext cx="6344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PACF(Partial autocorrelation function) :</a:t>
            </a: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 k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이외의 모든 다른 시점 관측치의 영향력을 배제하고</a:t>
            </a:r>
            <a:endParaRPr lang="en-US" altLang="ko-KR" b="0" i="0" dirty="0">
              <a:solidFill>
                <a:srgbClr val="404040"/>
              </a:solidFill>
              <a:effectLst/>
              <a:latin typeface="Lora" pitchFamily="2" charset="0"/>
            </a:endParaRPr>
          </a:p>
          <a:p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  와      두 관측치의 관련성을 측정하는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46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98440" y="6457457"/>
            <a:ext cx="2584850" cy="365125"/>
          </a:xfrm>
        </p:spPr>
        <p:txBody>
          <a:bodyPr/>
          <a:lstStyle/>
          <a:p>
            <a:r>
              <a:rPr lang="en-US" altLang="ko-KR" dirty="0"/>
              <a:t>28</a:t>
            </a:r>
            <a:endParaRPr lang="en-US" dirty="0"/>
          </a:p>
        </p:txBody>
      </p:sp>
      <p:pic>
        <p:nvPicPr>
          <p:cNvPr id="19458" name="Picture 2" descr="Consulting Report 효과적인 전략기획을 위한 5대 원칙">
            <a:extLst>
              <a:ext uri="{FF2B5EF4-FFF2-40B4-BE49-F238E27FC236}">
                <a16:creationId xmlns:a16="http://schemas.microsoft.com/office/drawing/2014/main" id="{76AD513E-0CDA-4BEE-AEF9-52DF3741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8" y="69669"/>
            <a:ext cx="2459254" cy="173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-6">
            <a:hlinkClick r:id="rId4" action="ppaction://hlinksldjump"/>
            <a:extLst>
              <a:ext uri="{FF2B5EF4-FFF2-40B4-BE49-F238E27FC236}">
                <a16:creationId xmlns:a16="http://schemas.microsoft.com/office/drawing/2014/main" id="{04E45E61-86F3-4F3C-9637-6AC9D0F32A2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44638" y="675321"/>
            <a:ext cx="928407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ARIMA</a:t>
            </a:r>
          </a:p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(Autoregressive Integrated Moving Average)</a:t>
            </a:r>
          </a:p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0D89B-2554-492D-B54A-A25D2A6EEF18}"/>
              </a:ext>
            </a:extLst>
          </p:cNvPr>
          <p:cNvSpPr txBox="1"/>
          <p:nvPr/>
        </p:nvSpPr>
        <p:spPr>
          <a:xfrm>
            <a:off x="78378" y="2065255"/>
            <a:ext cx="153488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ko-KR" sz="1800" b="0" i="0" dirty="0">
                <a:solidFill>
                  <a:schemeClr val="bg1"/>
                </a:solidFill>
                <a:effectLst/>
                <a:latin typeface="Lora" pitchFamily="2" charset="0"/>
              </a:rPr>
              <a:t>ACF plot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8BFA8-E021-4965-8F85-B8955749BF4D}"/>
              </a:ext>
            </a:extLst>
          </p:cNvPr>
          <p:cNvSpPr txBox="1"/>
          <p:nvPr/>
        </p:nvSpPr>
        <p:spPr>
          <a:xfrm>
            <a:off x="78378" y="3577576"/>
            <a:ext cx="153488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Lora" pitchFamily="2" charset="0"/>
              </a:rPr>
              <a:t>PACF plot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79A73-5DBF-40E0-9B94-4479A4A684E3}"/>
              </a:ext>
            </a:extLst>
          </p:cNvPr>
          <p:cNvSpPr txBox="1"/>
          <p:nvPr/>
        </p:nvSpPr>
        <p:spPr>
          <a:xfrm>
            <a:off x="1722430" y="1890812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ACF(Autocorrelation function) : </a:t>
            </a: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Lag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에 따른 관측치들 사이의 관련성을 측정하는 함수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FB5E9C-9E43-4A38-A571-9B577FC19C78}"/>
              </a:ext>
            </a:extLst>
          </p:cNvPr>
          <p:cNvGrpSpPr/>
          <p:nvPr/>
        </p:nvGrpSpPr>
        <p:grpSpPr>
          <a:xfrm>
            <a:off x="1769139" y="4231257"/>
            <a:ext cx="681408" cy="135862"/>
            <a:chOff x="6541263" y="3582443"/>
            <a:chExt cx="681408" cy="135862"/>
          </a:xfrm>
        </p:grpSpPr>
        <p:pic>
          <p:nvPicPr>
            <p:cNvPr id="21510" name="Picture 6" descr="eq_yt">
              <a:extLst>
                <a:ext uri="{FF2B5EF4-FFF2-40B4-BE49-F238E27FC236}">
                  <a16:creationId xmlns:a16="http://schemas.microsoft.com/office/drawing/2014/main" id="{9DCFBE54-930B-4B9B-A084-B8425F4ACA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263" y="3582443"/>
              <a:ext cx="133350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11" name="Picture 7" descr="eq_ytk">
              <a:extLst>
                <a:ext uri="{FF2B5EF4-FFF2-40B4-BE49-F238E27FC236}">
                  <a16:creationId xmlns:a16="http://schemas.microsoft.com/office/drawing/2014/main" id="{C11BF5F9-9782-442E-B39F-A5247EE85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396" y="3604005"/>
              <a:ext cx="295275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B677B18-024B-4697-8692-B7C759670292}"/>
              </a:ext>
            </a:extLst>
          </p:cNvPr>
          <p:cNvSpPr txBox="1"/>
          <p:nvPr/>
        </p:nvSpPr>
        <p:spPr>
          <a:xfrm>
            <a:off x="1722430" y="3577576"/>
            <a:ext cx="6344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PACF(Partial autocorrelation function) :</a:t>
            </a: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 k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이외의 모든 다른 시점 관측치의 영향력을 배제하고</a:t>
            </a:r>
            <a:endParaRPr lang="en-US" altLang="ko-KR" b="0" i="0" dirty="0">
              <a:solidFill>
                <a:srgbClr val="404040"/>
              </a:solidFill>
              <a:effectLst/>
              <a:latin typeface="Lora" pitchFamily="2" charset="0"/>
            </a:endParaRPr>
          </a:p>
          <a:p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  와      두 관측치의 관련성을 측정하는 함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A00E3-F0A5-431A-A079-F776B60B3090}"/>
              </a:ext>
            </a:extLst>
          </p:cNvPr>
          <p:cNvSpPr txBox="1"/>
          <p:nvPr/>
        </p:nvSpPr>
        <p:spPr>
          <a:xfrm>
            <a:off x="0" y="2697167"/>
            <a:ext cx="7741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시계열 데이터가 </a:t>
            </a:r>
            <a:r>
              <a:rPr lang="en-US" altLang="ko-KR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AR</a:t>
            </a:r>
            <a:r>
              <a:rPr lang="ko-KR" alt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의 특성을 띄는 경우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Lora" pitchFamily="2" charset="0"/>
            </a:endParaRPr>
          </a:p>
          <a:p>
            <a:r>
              <a:rPr lang="en-US" altLang="ko-KR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ACF</a:t>
            </a:r>
            <a:r>
              <a:rPr lang="ko-KR" alt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는 천천히 감소하고 </a:t>
            </a:r>
            <a:r>
              <a:rPr lang="en-US" altLang="ko-KR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PACF</a:t>
            </a:r>
            <a:r>
              <a:rPr lang="ko-KR" alt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는 처음 시차를 제외하고 급격히 감소</a:t>
            </a:r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8C9D96-4740-4C67-BD3D-E7783EFEAC8F}"/>
              </a:ext>
            </a:extLst>
          </p:cNvPr>
          <p:cNvCxnSpPr/>
          <p:nvPr/>
        </p:nvCxnSpPr>
        <p:spPr>
          <a:xfrm>
            <a:off x="78378" y="3429000"/>
            <a:ext cx="7308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E1A3CB-DFF8-4F12-9651-67C686617244}"/>
              </a:ext>
            </a:extLst>
          </p:cNvPr>
          <p:cNvSpPr txBox="1"/>
          <p:nvPr/>
        </p:nvSpPr>
        <p:spPr>
          <a:xfrm>
            <a:off x="0" y="4634723"/>
            <a:ext cx="77419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MA</a:t>
            </a:r>
            <a:r>
              <a:rPr lang="ko-KR" alt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의 특성을 띄는 경우 </a:t>
            </a:r>
            <a:endParaRPr lang="en-US" altLang="ko-KR" b="0" i="0" dirty="0">
              <a:solidFill>
                <a:schemeClr val="accent3">
                  <a:lumMod val="50000"/>
                </a:schemeClr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ACF</a:t>
            </a:r>
            <a:r>
              <a:rPr lang="ko-KR" alt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는 급격히 감소하고 </a:t>
            </a:r>
            <a:r>
              <a:rPr lang="en-US" altLang="ko-KR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PACF</a:t>
            </a:r>
            <a:r>
              <a:rPr lang="ko-KR" alt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는 천천히 감소한다</a:t>
            </a:r>
            <a:r>
              <a:rPr lang="en-US" altLang="ko-KR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.</a:t>
            </a:r>
          </a:p>
          <a:p>
            <a:endParaRPr lang="en-US" altLang="ko-KR" b="0" i="0" dirty="0">
              <a:solidFill>
                <a:schemeClr val="accent3">
                  <a:lumMod val="50000"/>
                </a:schemeClr>
              </a:solidFill>
              <a:effectLst/>
              <a:latin typeface="Lora" pitchFamily="2" charset="0"/>
            </a:endParaRPr>
          </a:p>
          <a:p>
            <a:r>
              <a:rPr lang="ko-KR" altLang="en-US" b="0" i="0" dirty="0">
                <a:solidFill>
                  <a:schemeClr val="accent3"/>
                </a:solidFill>
                <a:effectLst/>
                <a:latin typeface="Lora" pitchFamily="2" charset="0"/>
              </a:rPr>
              <a:t>급격히 감소하는 시차를 각 </a:t>
            </a:r>
            <a:r>
              <a:rPr lang="en-US" altLang="ko-KR" b="0" i="0" dirty="0">
                <a:solidFill>
                  <a:schemeClr val="accent3"/>
                </a:solidFill>
                <a:effectLst/>
                <a:latin typeface="Lora" pitchFamily="2" charset="0"/>
              </a:rPr>
              <a:t>AR</a:t>
            </a:r>
            <a:r>
              <a:rPr lang="ko-KR" altLang="en-US" b="0" i="0" dirty="0">
                <a:solidFill>
                  <a:schemeClr val="accent3"/>
                </a:solidFill>
                <a:effectLst/>
                <a:latin typeface="Lora" pitchFamily="2" charset="0"/>
              </a:rPr>
              <a:t>과 </a:t>
            </a:r>
            <a:r>
              <a:rPr lang="en-US" altLang="ko-KR" b="0" i="0" dirty="0">
                <a:solidFill>
                  <a:schemeClr val="accent3"/>
                </a:solidFill>
                <a:effectLst/>
                <a:latin typeface="Lora" pitchFamily="2" charset="0"/>
              </a:rPr>
              <a:t>MA </a:t>
            </a:r>
            <a:r>
              <a:rPr lang="ko-KR" altLang="en-US" b="0" i="0" dirty="0">
                <a:solidFill>
                  <a:schemeClr val="accent3"/>
                </a:solidFill>
                <a:effectLst/>
                <a:latin typeface="Lora" pitchFamily="2" charset="0"/>
              </a:rPr>
              <a:t>모형의 </a:t>
            </a:r>
            <a:r>
              <a:rPr lang="ko-KR" altLang="en-US" b="0" i="0" dirty="0" err="1">
                <a:solidFill>
                  <a:schemeClr val="accent3"/>
                </a:solidFill>
                <a:effectLst/>
                <a:latin typeface="Lora" pitchFamily="2" charset="0"/>
              </a:rPr>
              <a:t>모수</a:t>
            </a:r>
            <a:r>
              <a:rPr lang="en-US" altLang="ko-KR" b="0" i="0" dirty="0">
                <a:solidFill>
                  <a:schemeClr val="accent3"/>
                </a:solidFill>
                <a:effectLst/>
                <a:latin typeface="Lora" pitchFamily="2" charset="0"/>
              </a:rPr>
              <a:t>(p, q)</a:t>
            </a:r>
            <a:r>
              <a:rPr lang="ko-KR" altLang="en-US" b="0" i="0" dirty="0">
                <a:solidFill>
                  <a:schemeClr val="accent3"/>
                </a:solidFill>
                <a:effectLst/>
                <a:latin typeface="Lora" pitchFamily="2" charset="0"/>
              </a:rPr>
              <a:t>로 사용할 수 있다</a:t>
            </a:r>
            <a:r>
              <a:rPr lang="en-US" altLang="ko-KR" b="0" i="0" dirty="0">
                <a:solidFill>
                  <a:schemeClr val="accent3"/>
                </a:solidFill>
                <a:effectLst/>
                <a:latin typeface="Lora" pitchFamily="2" charset="0"/>
              </a:rPr>
              <a:t>. </a:t>
            </a:r>
            <a:r>
              <a:rPr lang="ko-KR" altLang="en-US" b="0" i="0" dirty="0">
                <a:solidFill>
                  <a:schemeClr val="accent3"/>
                </a:solidFill>
                <a:effectLst/>
                <a:latin typeface="Lora" pitchFamily="2" charset="0"/>
              </a:rPr>
              <a:t>또한 데이터를 </a:t>
            </a:r>
            <a:r>
              <a:rPr lang="en-US" altLang="ko-KR" b="0" i="0" dirty="0">
                <a:solidFill>
                  <a:schemeClr val="accent3"/>
                </a:solidFill>
                <a:effectLst/>
                <a:latin typeface="Lora" pitchFamily="2" charset="0"/>
              </a:rPr>
              <a:t>d</a:t>
            </a:r>
            <a:r>
              <a:rPr lang="ko-KR" altLang="en-US" b="0" i="0" dirty="0">
                <a:solidFill>
                  <a:schemeClr val="accent3"/>
                </a:solidFill>
                <a:effectLst/>
                <a:latin typeface="Lora" pitchFamily="2" charset="0"/>
              </a:rPr>
              <a:t>차분하여 </a:t>
            </a:r>
            <a:endParaRPr lang="en-US" altLang="ko-KR" b="0" i="0" dirty="0">
              <a:solidFill>
                <a:schemeClr val="accent3"/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chemeClr val="accent3"/>
                </a:solidFill>
                <a:effectLst/>
                <a:latin typeface="Lora" pitchFamily="2" charset="0"/>
              </a:rPr>
              <a:t>ACF </a:t>
            </a:r>
            <a:r>
              <a:rPr lang="ko-KR" altLang="en-US" b="0" i="0" dirty="0">
                <a:solidFill>
                  <a:schemeClr val="accent3"/>
                </a:solidFill>
                <a:effectLst/>
                <a:latin typeface="Lora" pitchFamily="2" charset="0"/>
              </a:rPr>
              <a:t>및 </a:t>
            </a:r>
            <a:r>
              <a:rPr lang="en-US" altLang="ko-KR" b="0" i="0" dirty="0">
                <a:solidFill>
                  <a:schemeClr val="accent3"/>
                </a:solidFill>
                <a:effectLst/>
                <a:latin typeface="Lora" pitchFamily="2" charset="0"/>
              </a:rPr>
              <a:t>PACF </a:t>
            </a:r>
            <a:r>
              <a:rPr lang="ko-KR" altLang="en-US" b="0" i="0" dirty="0">
                <a:solidFill>
                  <a:schemeClr val="accent3"/>
                </a:solidFill>
                <a:effectLst/>
                <a:latin typeface="Lora" pitchFamily="2" charset="0"/>
              </a:rPr>
              <a:t>계산함으로써 적절한 차분횟수까지 구할 수 있다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100FBA-7908-4EEE-BB51-391C87C58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919" y="5188721"/>
            <a:ext cx="4441371" cy="10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1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언택트 대세 'AI', 금융시장에 새바람 일으킬까 - 시사위크">
            <a:extLst>
              <a:ext uri="{FF2B5EF4-FFF2-40B4-BE49-F238E27FC236}">
                <a16:creationId xmlns:a16="http://schemas.microsoft.com/office/drawing/2014/main" id="{94571845-BDFF-4864-807B-E034AE47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848"/>
            <a:ext cx="5566590" cy="37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en-US" dirty="0"/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단순노출효과로 팀원들간 협력을 키우는 간단한 방법">
            <a:extLst>
              <a:ext uri="{FF2B5EF4-FFF2-40B4-BE49-F238E27FC236}">
                <a16:creationId xmlns:a16="http://schemas.microsoft.com/office/drawing/2014/main" id="{178362FF-CECB-44DB-AF9B-D48C40A5A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2" y="139848"/>
            <a:ext cx="5566590" cy="38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41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46838"/>
            <a:ext cx="2584850" cy="365125"/>
          </a:xfrm>
        </p:spPr>
        <p:txBody>
          <a:bodyPr/>
          <a:lstStyle/>
          <a:p>
            <a:r>
              <a:rPr lang="en-US" altLang="ko-KR"/>
              <a:t>29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6EBACC-2EFD-4E97-BF8A-ACF6228E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" y="70348"/>
            <a:ext cx="7505700" cy="2066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1E196F-9054-42E2-B94D-7B73B8141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4"/>
          <a:stretch/>
        </p:blipFill>
        <p:spPr>
          <a:xfrm>
            <a:off x="4770867" y="929496"/>
            <a:ext cx="6478005" cy="28487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0EC753-9D10-4314-A717-B910C06DA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3204"/>
            <a:ext cx="5529943" cy="284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0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40537"/>
            <a:ext cx="2584850" cy="365125"/>
          </a:xfrm>
        </p:spPr>
        <p:txBody>
          <a:bodyPr/>
          <a:lstStyle/>
          <a:p>
            <a:r>
              <a:rPr lang="en-US" altLang="ko-KR" dirty="0"/>
              <a:t>30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BF828A-AC61-44EF-AD4B-4504ED9D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8" y="46037"/>
            <a:ext cx="5953125" cy="2428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A2E1C3-822E-4760-B952-DF4B3DD6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" y="2474912"/>
            <a:ext cx="5219700" cy="4276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522E44-35DD-4F37-AFD1-85DF3955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428" y="2646362"/>
            <a:ext cx="5124450" cy="4105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2D6AC4-72D7-4613-95B6-5497130B4144}"/>
              </a:ext>
            </a:extLst>
          </p:cNvPr>
          <p:cNvSpPr txBox="1"/>
          <p:nvPr/>
        </p:nvSpPr>
        <p:spPr>
          <a:xfrm>
            <a:off x="78378" y="2561644"/>
            <a:ext cx="153488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ko-KR" sz="1800" b="0" i="0" dirty="0">
                <a:solidFill>
                  <a:schemeClr val="bg1"/>
                </a:solidFill>
                <a:effectLst/>
                <a:latin typeface="Lora" pitchFamily="2" charset="0"/>
              </a:rPr>
              <a:t>ACF plot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F99BE6-3B8C-45C8-8398-BBFC2ECE113F}"/>
              </a:ext>
            </a:extLst>
          </p:cNvPr>
          <p:cNvSpPr txBox="1"/>
          <p:nvPr/>
        </p:nvSpPr>
        <p:spPr>
          <a:xfrm>
            <a:off x="5374688" y="2559997"/>
            <a:ext cx="153488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Lora" pitchFamily="2" charset="0"/>
              </a:rPr>
              <a:t>PACF plot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16F02-3771-433E-8D20-DDC343C3AA89}"/>
              </a:ext>
            </a:extLst>
          </p:cNvPr>
          <p:cNvSpPr txBox="1"/>
          <p:nvPr/>
        </p:nvSpPr>
        <p:spPr>
          <a:xfrm>
            <a:off x="6278880" y="502607"/>
            <a:ext cx="77419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시계열 데이터가 </a:t>
            </a:r>
            <a:r>
              <a:rPr lang="en-US" altLang="ko-KR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AR</a:t>
            </a:r>
            <a:r>
              <a:rPr lang="ko-KR" alt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의 특성을 띄는 경우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Lora" pitchFamily="2" charset="0"/>
            </a:endParaRPr>
          </a:p>
          <a:p>
            <a:endParaRPr lang="en-US" altLang="ko-KR" b="0" i="0" dirty="0">
              <a:solidFill>
                <a:schemeClr val="accent3">
                  <a:lumMod val="50000"/>
                </a:schemeClr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ACF</a:t>
            </a:r>
            <a:r>
              <a:rPr lang="ko-KR" alt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는 천천히 감소하고 </a:t>
            </a:r>
            <a:endParaRPr lang="en-US" altLang="ko-KR" b="0" i="0" dirty="0">
              <a:solidFill>
                <a:schemeClr val="accent3">
                  <a:lumMod val="50000"/>
                </a:schemeClr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PACF</a:t>
            </a:r>
            <a:r>
              <a:rPr lang="ko-KR" alt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Lora" pitchFamily="2" charset="0"/>
              </a:rPr>
              <a:t>는 처음 시차를 제외하고 급격히 감소</a:t>
            </a:r>
            <a:endParaRPr lang="en-US" altLang="ko-KR" b="0" i="0" dirty="0">
              <a:solidFill>
                <a:schemeClr val="accent3">
                  <a:lumMod val="50000"/>
                </a:schemeClr>
              </a:solidFill>
              <a:effectLst/>
              <a:latin typeface="Lora" pitchFamily="2" charset="0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Lora" pitchFamily="2" charset="0"/>
            </a:endParaRPr>
          </a:p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Lora" pitchFamily="2" charset="0"/>
              </a:rPr>
              <a:t> p = 0, q = 1</a:t>
            </a:r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17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63100" y="6442569"/>
            <a:ext cx="2584850" cy="365125"/>
          </a:xfrm>
        </p:spPr>
        <p:txBody>
          <a:bodyPr/>
          <a:lstStyle/>
          <a:p>
            <a:r>
              <a:rPr lang="en-US" altLang="ko-KR"/>
              <a:t>31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FB42B-54FD-412D-990A-91D0D565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5" y="228328"/>
            <a:ext cx="6143625" cy="1123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F8CF4F-0D62-4D49-A22B-2F14E267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411717"/>
            <a:ext cx="5257800" cy="3695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8365DA-F590-4F44-A906-0D862D74E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44"/>
          <a:stretch/>
        </p:blipFill>
        <p:spPr>
          <a:xfrm>
            <a:off x="9294" y="1835188"/>
            <a:ext cx="6478005" cy="2848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AE07607-5D6B-411A-9D46-0B68F1767EBF}"/>
              </a:ext>
            </a:extLst>
          </p:cNvPr>
          <p:cNvSpPr/>
          <p:nvPr/>
        </p:nvSpPr>
        <p:spPr>
          <a:xfrm>
            <a:off x="6449493" y="2603863"/>
            <a:ext cx="522514" cy="109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B4020-C9F4-4C24-A9D6-5E1C6502CE3A}"/>
              </a:ext>
            </a:extLst>
          </p:cNvPr>
          <p:cNvSpPr txBox="1"/>
          <p:nvPr/>
        </p:nvSpPr>
        <p:spPr>
          <a:xfrm>
            <a:off x="4630783" y="5590327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1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차분이후 시계열 정상상태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(Stationary)</a:t>
            </a:r>
          </a:p>
        </p:txBody>
      </p:sp>
    </p:spTree>
    <p:extLst>
      <p:ext uri="{BB962C8B-B14F-4D97-AF65-F5344CB8AC3E}">
        <p14:creationId xmlns:p14="http://schemas.microsoft.com/office/powerpoint/2010/main" val="3703842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98441" y="6453957"/>
            <a:ext cx="2584850" cy="365125"/>
          </a:xfrm>
        </p:spPr>
        <p:txBody>
          <a:bodyPr/>
          <a:lstStyle/>
          <a:p>
            <a:r>
              <a:rPr lang="en-US" altLang="ko-KR"/>
              <a:t>32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A0530-CB6C-4C9C-9B33-40FDA641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7" y="1910034"/>
            <a:ext cx="5200650" cy="4048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D4B5EE-8893-4BF0-86F5-59735A30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17" y="1910034"/>
            <a:ext cx="5381625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7D719-10BB-4434-82FE-72E769B64B1A}"/>
              </a:ext>
            </a:extLst>
          </p:cNvPr>
          <p:cNvSpPr txBox="1"/>
          <p:nvPr/>
        </p:nvSpPr>
        <p:spPr>
          <a:xfrm>
            <a:off x="226422" y="156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1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차분이후의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ACF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와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PACF</a:t>
            </a:r>
          </a:p>
          <a:p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시계열 정상상태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(Stationary)</a:t>
            </a:r>
          </a:p>
          <a:p>
            <a:br>
              <a:rPr lang="ko-KR" altLang="en-US" dirty="0"/>
            </a:b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ARIMA(p, d, q)  </a:t>
            </a:r>
            <a:r>
              <a:rPr lang="ko-KR" altLang="en-US" dirty="0"/>
              <a:t>→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ARIMA(0, 1,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75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49330"/>
            <a:ext cx="2584850" cy="365125"/>
          </a:xfrm>
        </p:spPr>
        <p:txBody>
          <a:bodyPr/>
          <a:lstStyle/>
          <a:p>
            <a:r>
              <a:rPr lang="en-US" altLang="ko-KR"/>
              <a:t>33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A35F4-BA7F-49EC-B9E0-4B587D81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8492" cy="632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3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46B37FC-1053-41F2-91EF-93BC0CD9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1" y="238669"/>
            <a:ext cx="6000750" cy="291465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29421"/>
            <a:ext cx="2584850" cy="365125"/>
          </a:xfrm>
        </p:spPr>
        <p:txBody>
          <a:bodyPr/>
          <a:lstStyle/>
          <a:p>
            <a:r>
              <a:rPr lang="en-US" altLang="ko-KR"/>
              <a:t>34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F0A84-8BE2-4790-BC31-8AAF964D1F28}"/>
              </a:ext>
            </a:extLst>
          </p:cNvPr>
          <p:cNvSpPr txBox="1"/>
          <p:nvPr/>
        </p:nvSpPr>
        <p:spPr>
          <a:xfrm>
            <a:off x="148046" y="3617016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Const</a:t>
            </a:r>
            <a:r>
              <a:rPr lang="ko-KR" altLang="en-US" dirty="0">
                <a:solidFill>
                  <a:srgbClr val="404040"/>
                </a:solidFill>
                <a:latin typeface="Lora" pitchFamily="2" charset="0"/>
              </a:rPr>
              <a:t> 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P &gt;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│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z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│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: 0.822 </a:t>
            </a:r>
          </a:p>
          <a:p>
            <a:endParaRPr lang="en-US" altLang="ko-KR" dirty="0">
              <a:solidFill>
                <a:srgbClr val="404040"/>
              </a:solidFill>
              <a:latin typeface="Lora" pitchFamily="2" charset="0"/>
            </a:endParaRPr>
          </a:p>
          <a:p>
            <a:r>
              <a:rPr lang="ko-KR" altLang="en-US" dirty="0">
                <a:solidFill>
                  <a:srgbClr val="404040"/>
                </a:solidFill>
                <a:latin typeface="Lora" pitchFamily="2" charset="0"/>
              </a:rPr>
              <a:t>→ </a:t>
            </a:r>
            <a:r>
              <a:rPr lang="en-US" altLang="ko-KR" dirty="0">
                <a:solidFill>
                  <a:srgbClr val="404040"/>
                </a:solidFill>
                <a:latin typeface="Lora" pitchFamily="2" charset="0"/>
              </a:rPr>
              <a:t>5% </a:t>
            </a:r>
            <a:r>
              <a:rPr lang="ko-KR" altLang="en-US" dirty="0">
                <a:solidFill>
                  <a:srgbClr val="404040"/>
                </a:solidFill>
                <a:latin typeface="Lora" pitchFamily="2" charset="0"/>
              </a:rPr>
              <a:t>수준 기각 </a:t>
            </a:r>
            <a:r>
              <a:rPr lang="en-US" altLang="ko-KR" dirty="0">
                <a:solidFill>
                  <a:srgbClr val="404040"/>
                </a:solidFill>
                <a:latin typeface="Lora" pitchFamily="2" charset="0"/>
              </a:rPr>
              <a:t>X</a:t>
            </a:r>
          </a:p>
          <a:p>
            <a:endParaRPr lang="en-US" altLang="ko-KR" dirty="0">
              <a:solidFill>
                <a:srgbClr val="404040"/>
              </a:solidFill>
              <a:latin typeface="Lora" pitchFamily="2" charset="0"/>
            </a:endParaRPr>
          </a:p>
          <a:p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학습의 적정성을 위해 확인되는 </a:t>
            </a:r>
            <a:endParaRPr lang="en-US" altLang="ko-KR" b="0" i="0" dirty="0">
              <a:solidFill>
                <a:srgbClr val="404040"/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t-test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값</a:t>
            </a:r>
            <a:endParaRPr lang="en-US" altLang="ko-KR" b="0" i="0" dirty="0">
              <a:solidFill>
                <a:srgbClr val="404040"/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p value 0.05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수준에서 보면 </a:t>
            </a:r>
            <a:endParaRPr lang="en-US" altLang="ko-KR" b="0" i="0" dirty="0">
              <a:solidFill>
                <a:srgbClr val="404040"/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MA(1)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의 계수는 유효</a:t>
            </a:r>
            <a:endParaRPr lang="en-US" altLang="ko-KR" b="0" i="0" dirty="0">
              <a:solidFill>
                <a:srgbClr val="404040"/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Constant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는 유효하지 않다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C0C2DD-3598-4F64-B243-2616F3A4A454}"/>
              </a:ext>
            </a:extLst>
          </p:cNvPr>
          <p:cNvSpPr/>
          <p:nvPr/>
        </p:nvSpPr>
        <p:spPr>
          <a:xfrm>
            <a:off x="2181497" y="1171303"/>
            <a:ext cx="910046" cy="300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0FC1DB-66CE-4026-8A58-90B69FE32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93"/>
          <a:stretch/>
        </p:blipFill>
        <p:spPr>
          <a:xfrm>
            <a:off x="3979136" y="1600336"/>
            <a:ext cx="7229475" cy="39992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19CA3C-E57F-4A80-9503-693425E994DE}"/>
              </a:ext>
            </a:extLst>
          </p:cNvPr>
          <p:cNvSpPr/>
          <p:nvPr/>
        </p:nvSpPr>
        <p:spPr>
          <a:xfrm>
            <a:off x="8342811" y="3553097"/>
            <a:ext cx="731520" cy="722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55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51E9BA8-58C1-4004-AF53-C89724E8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1" y="346438"/>
            <a:ext cx="6972300" cy="291465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66748"/>
            <a:ext cx="2584850" cy="365125"/>
          </a:xfrm>
        </p:spPr>
        <p:txBody>
          <a:bodyPr/>
          <a:lstStyle/>
          <a:p>
            <a:r>
              <a:rPr lang="en-US" altLang="ko-KR"/>
              <a:t>35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F0A84-8BE2-4790-BC31-8AAF964D1F28}"/>
              </a:ext>
            </a:extLst>
          </p:cNvPr>
          <p:cNvSpPr txBox="1"/>
          <p:nvPr/>
        </p:nvSpPr>
        <p:spPr>
          <a:xfrm>
            <a:off x="148046" y="3617016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Const</a:t>
            </a:r>
            <a:r>
              <a:rPr lang="ko-KR" altLang="en-US" dirty="0">
                <a:solidFill>
                  <a:srgbClr val="404040"/>
                </a:solidFill>
                <a:latin typeface="Lora" pitchFamily="2" charset="0"/>
              </a:rPr>
              <a:t> 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P &gt;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│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z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│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: 0.203 </a:t>
            </a:r>
          </a:p>
          <a:p>
            <a:endParaRPr lang="en-US" altLang="ko-KR" dirty="0">
              <a:solidFill>
                <a:srgbClr val="404040"/>
              </a:solidFill>
              <a:latin typeface="Lora" pitchFamily="2" charset="0"/>
            </a:endParaRPr>
          </a:p>
          <a:p>
            <a:r>
              <a:rPr lang="ko-KR" altLang="en-US" dirty="0">
                <a:solidFill>
                  <a:srgbClr val="404040"/>
                </a:solidFill>
                <a:latin typeface="Lora" pitchFamily="2" charset="0"/>
              </a:rPr>
              <a:t>→ </a:t>
            </a:r>
            <a:r>
              <a:rPr lang="en-US" altLang="ko-KR" dirty="0">
                <a:solidFill>
                  <a:srgbClr val="404040"/>
                </a:solidFill>
                <a:latin typeface="Lora" pitchFamily="2" charset="0"/>
              </a:rPr>
              <a:t>5% </a:t>
            </a:r>
            <a:r>
              <a:rPr lang="ko-KR" altLang="en-US" dirty="0">
                <a:solidFill>
                  <a:srgbClr val="404040"/>
                </a:solidFill>
                <a:latin typeface="Lora" pitchFamily="2" charset="0"/>
              </a:rPr>
              <a:t>수준 기각 </a:t>
            </a:r>
            <a:r>
              <a:rPr lang="en-US" altLang="ko-KR" dirty="0">
                <a:solidFill>
                  <a:srgbClr val="404040"/>
                </a:solidFill>
                <a:latin typeface="Lora" pitchFamily="2" charset="0"/>
              </a:rPr>
              <a:t>X</a:t>
            </a:r>
          </a:p>
          <a:p>
            <a:endParaRPr lang="en-US" altLang="ko-KR" dirty="0">
              <a:solidFill>
                <a:srgbClr val="404040"/>
              </a:solidFill>
              <a:latin typeface="Lora" pitchFamily="2" charset="0"/>
            </a:endParaRPr>
          </a:p>
          <a:p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학습의 적정성을 위해 확인되는 </a:t>
            </a:r>
            <a:endParaRPr lang="en-US" altLang="ko-KR" b="0" i="0" dirty="0">
              <a:solidFill>
                <a:srgbClr val="404040"/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t-test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값</a:t>
            </a:r>
            <a:endParaRPr lang="en-US" altLang="ko-KR" b="0" i="0" dirty="0">
              <a:solidFill>
                <a:srgbClr val="404040"/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p value 0.05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수준에서 보면 </a:t>
            </a:r>
            <a:endParaRPr lang="en-US" altLang="ko-KR" b="0" i="0" dirty="0">
              <a:solidFill>
                <a:srgbClr val="404040"/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MA(1)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의 계수는 유효</a:t>
            </a:r>
            <a:endParaRPr lang="en-US" altLang="ko-KR" b="0" i="0" dirty="0">
              <a:solidFill>
                <a:srgbClr val="404040"/>
              </a:solidFill>
              <a:effectLst/>
              <a:latin typeface="Lora" pitchFamily="2" charset="0"/>
            </a:endParaRPr>
          </a:p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Lora" pitchFamily="2" charset="0"/>
              </a:rPr>
              <a:t>Constant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ora" pitchFamily="2" charset="0"/>
              </a:rPr>
              <a:t>는 유효하지 않다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B5CCF-8914-41A3-90C9-2D3A1F82A6F0}"/>
              </a:ext>
            </a:extLst>
          </p:cNvPr>
          <p:cNvSpPr/>
          <p:nvPr/>
        </p:nvSpPr>
        <p:spPr>
          <a:xfrm>
            <a:off x="2181497" y="1171303"/>
            <a:ext cx="910046" cy="300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BFA60-A1AE-4128-872B-953CA1B4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136" y="1471749"/>
            <a:ext cx="7248525" cy="36385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501DB8-BD4E-4EB8-B55B-638DA5FE8CD8}"/>
              </a:ext>
            </a:extLst>
          </p:cNvPr>
          <p:cNvSpPr/>
          <p:nvPr/>
        </p:nvSpPr>
        <p:spPr>
          <a:xfrm>
            <a:off x="8342811" y="3553097"/>
            <a:ext cx="731520" cy="722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33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B08C5F-3B3C-4DC1-8BC6-E74066D0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15750" cy="49244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31281"/>
            <a:ext cx="2584850" cy="365125"/>
          </a:xfrm>
        </p:spPr>
        <p:txBody>
          <a:bodyPr/>
          <a:lstStyle/>
          <a:p>
            <a:r>
              <a:rPr lang="en-US" altLang="ko-KR"/>
              <a:t>36</a:t>
            </a:r>
            <a:endParaRPr lang="en-US" dirty="0"/>
          </a:p>
        </p:txBody>
      </p:sp>
      <p:sp>
        <p:nvSpPr>
          <p:cNvPr id="3" name="矩形-6">
            <a:hlinkClick r:id="rId4" action="ppaction://hlinksldjump"/>
            <a:extLst>
              <a:ext uri="{FF2B5EF4-FFF2-40B4-BE49-F238E27FC236}">
                <a16:creationId xmlns:a16="http://schemas.microsoft.com/office/drawing/2014/main" id="{6FA530CF-0A47-4769-B054-0739E1EF2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676660" y="46037"/>
            <a:ext cx="928407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Auto ARIMA</a:t>
            </a:r>
          </a:p>
        </p:txBody>
      </p:sp>
    </p:spTree>
    <p:extLst>
      <p:ext uri="{BB962C8B-B14F-4D97-AF65-F5344CB8AC3E}">
        <p14:creationId xmlns:p14="http://schemas.microsoft.com/office/powerpoint/2010/main" val="2496478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06618"/>
            <a:ext cx="2584850" cy="365125"/>
          </a:xfrm>
        </p:spPr>
        <p:txBody>
          <a:bodyPr/>
          <a:lstStyle/>
          <a:p>
            <a:r>
              <a:rPr lang="en-US" altLang="ko-KR" dirty="0"/>
              <a:t>37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30C3D8-6D37-4556-AD1C-57BF4CF1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2386146" y="2116182"/>
            <a:ext cx="836026" cy="217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2526C8-25DB-4627-B5C7-4E12DEA21DBD}"/>
              </a:ext>
            </a:extLst>
          </p:cNvPr>
          <p:cNvSpPr/>
          <p:nvPr/>
        </p:nvSpPr>
        <p:spPr>
          <a:xfrm>
            <a:off x="4140924" y="4167051"/>
            <a:ext cx="836026" cy="683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A385F2C-1879-4CC2-9172-A9901B3A0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956" y="195116"/>
            <a:ext cx="3820277" cy="8463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1차 차분을 했을 때 백색 잡음 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athJax_Math-italic"/>
              </a:rPr>
              <a:t>ϵ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athJax_Math-italic"/>
              </a:rPr>
              <a:t>t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athJax_Main"/>
              </a:rPr>
              <a:t>∼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athJax_Math-italic"/>
              </a:rPr>
              <a:t>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athJax_Main"/>
              </a:rPr>
              <a:t>(0,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athJax_Math-italic"/>
              </a:rPr>
              <a:t>σ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athJax_Main"/>
              </a:rPr>
              <a:t>2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ϵ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t∼N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(0,σ2))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Arial" panose="020B0604020202020204" pitchFamily="34" charset="0"/>
              <a:ea typeface="Lato" panose="020F050202020403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555555"/>
                </a:solidFill>
                <a:ea typeface="Lato" panose="020F0502020204030203" pitchFamily="34" charset="0"/>
              </a:rPr>
              <a:t>(</a:t>
            </a:r>
            <a:r>
              <a:rPr lang="ko-KR" altLang="en-US" sz="1200" dirty="0">
                <a:solidFill>
                  <a:srgbClr val="555555"/>
                </a:solidFill>
                <a:ea typeface="Lato" panose="020F0502020204030203" pitchFamily="34" charset="0"/>
              </a:rPr>
              <a:t>정상성을 만족</a:t>
            </a:r>
            <a:r>
              <a:rPr lang="en-US" altLang="ko-KR" sz="1200" dirty="0">
                <a:solidFill>
                  <a:srgbClr val="555555"/>
                </a:solidFill>
                <a:ea typeface="Lato" panose="020F0502020204030203" pitchFamily="34" charset="0"/>
              </a:rPr>
              <a:t>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Arial" panose="020B0604020202020204" pitchFamily="34" charset="0"/>
              <a:ea typeface="Lato" panose="020F050202020403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임의 보행 모형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 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Random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Walk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Model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Lato" panose="020F0502020204030203" pitchFamily="34" charset="0"/>
              </a:rPr>
              <a:t>)을 따른다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AA871-BA33-43C9-AC33-9DA5316104C0}"/>
              </a:ext>
            </a:extLst>
          </p:cNvPr>
          <p:cNvSpPr txBox="1"/>
          <p:nvPr/>
        </p:nvSpPr>
        <p:spPr>
          <a:xfrm>
            <a:off x="7439569" y="102475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백색잡음 과정인지 </a:t>
            </a:r>
            <a:endParaRPr lang="en-US" altLang="ko-KR" b="0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(=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정상성을 만족하는지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), </a:t>
            </a: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정규성 및 등분산성을 만족하는지 파악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141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8DE2AF-161C-4C0B-AABD-92E46454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38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148044" y="4911633"/>
            <a:ext cx="3675020" cy="47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AA871-BA33-43C9-AC33-9DA5316104C0}"/>
              </a:ext>
            </a:extLst>
          </p:cNvPr>
          <p:cNvSpPr txBox="1"/>
          <p:nvPr/>
        </p:nvSpPr>
        <p:spPr>
          <a:xfrm>
            <a:off x="7439569" y="3075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백색잡음 과정인지 </a:t>
            </a:r>
            <a:endParaRPr lang="en-US" altLang="ko-KR" b="0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정규성 및 등분산성을 만족하는지 파악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EE79-99D4-4427-AD41-B7DE957297FC}"/>
              </a:ext>
            </a:extLst>
          </p:cNvPr>
          <p:cNvSpPr txBox="1"/>
          <p:nvPr/>
        </p:nvSpPr>
        <p:spPr>
          <a:xfrm>
            <a:off x="7439569" y="1980087"/>
            <a:ext cx="67665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Ljung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-Box (Q) 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융</a:t>
            </a:r>
            <a:r>
              <a:rPr lang="en-US" altLang="ko-KR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박스 검정 통계량</a:t>
            </a:r>
            <a:endParaRPr lang="en-US" altLang="ko-KR" sz="1600" b="0" i="0" baseline="3000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백색잡음인지 검정한 통계량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Prob (Q)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값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0.16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유의수준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0.05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에서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귀무가설을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기각하지 못합니다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. </a:t>
            </a: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Ljung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-Box (Q)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통계량의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“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(residual)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가 백색잡음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(white noise) </a:t>
            </a: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시계열을 따른다”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위 결과를 통해 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시계열 모형이 잘 적합 되었고 </a:t>
            </a:r>
            <a:endParaRPr lang="en-US" altLang="ko-KR" sz="1600" b="1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남은 </a:t>
            </a:r>
            <a:r>
              <a:rPr lang="ko-KR" altLang="en-US" sz="1600" b="1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잔차는</a:t>
            </a:r>
            <a:r>
              <a:rPr lang="ko-KR" altLang="en-US" sz="1600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더이상 자기상관을 가지지 않는 </a:t>
            </a:r>
            <a:endParaRPr lang="en-US" altLang="ko-KR" sz="1600" b="1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백색 잡음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임을 확인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8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944AB4-1420-4459-BA31-6B432B272138}"/>
              </a:ext>
            </a:extLst>
          </p:cNvPr>
          <p:cNvSpPr/>
          <p:nvPr/>
        </p:nvSpPr>
        <p:spPr>
          <a:xfrm>
            <a:off x="1" y="100615"/>
            <a:ext cx="11931794" cy="5889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dlgks</a:t>
            </a:r>
            <a:endParaRPr lang="ko-KR" altLang="en-US" dirty="0"/>
          </a:p>
        </p:txBody>
      </p:sp>
      <p:pic>
        <p:nvPicPr>
          <p:cNvPr id="2058" name="Picture 10" descr="Jb Logo Stock Vector (Royalty Free) 614959847">
            <a:extLst>
              <a:ext uri="{FF2B5EF4-FFF2-40B4-BE49-F238E27FC236}">
                <a16:creationId xmlns:a16="http://schemas.microsoft.com/office/drawing/2014/main" id="{FCB02AB9-B96A-42B2-8F62-77CF21101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758515" y="1022366"/>
            <a:ext cx="4781286" cy="43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BD038F-9A09-4293-8E4B-8E59E72BB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377" y="5817387"/>
            <a:ext cx="1628306" cy="13055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0DF30A-5A5C-4203-9D2B-49FC8FF59329}"/>
              </a:ext>
            </a:extLst>
          </p:cNvPr>
          <p:cNvGrpSpPr/>
          <p:nvPr/>
        </p:nvGrpSpPr>
        <p:grpSpPr>
          <a:xfrm>
            <a:off x="7007604" y="691772"/>
            <a:ext cx="2133553" cy="5263131"/>
            <a:chOff x="751839" y="431391"/>
            <a:chExt cx="2133553" cy="4826089"/>
          </a:xfrm>
        </p:grpSpPr>
        <p:pic>
          <p:nvPicPr>
            <p:cNvPr id="3074" name="Picture 2" descr="비즈니스 맨 정장 실루엣 - Pixabay의 무료 벡터 그래픽">
              <a:extLst>
                <a:ext uri="{FF2B5EF4-FFF2-40B4-BE49-F238E27FC236}">
                  <a16:creationId xmlns:a16="http://schemas.microsoft.com/office/drawing/2014/main" id="{FBC66489-C3A1-486A-B23E-B4600C44C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39" y="431391"/>
              <a:ext cx="2133553" cy="426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A10D9-4984-44D9-A9D4-357D17D960DF}"/>
                </a:ext>
              </a:extLst>
            </p:cNvPr>
            <p:cNvSpPr txBox="1"/>
            <p:nvPr/>
          </p:nvSpPr>
          <p:spPr>
            <a:xfrm>
              <a:off x="1659520" y="4888148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Y. Han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3C2F2A-3220-4D23-AA10-E4E48EB83AA6}"/>
              </a:ext>
            </a:extLst>
          </p:cNvPr>
          <p:cNvGrpSpPr/>
          <p:nvPr/>
        </p:nvGrpSpPr>
        <p:grpSpPr>
          <a:xfrm>
            <a:off x="3072628" y="691772"/>
            <a:ext cx="1690519" cy="5263131"/>
            <a:chOff x="3072628" y="691772"/>
            <a:chExt cx="1690519" cy="5263131"/>
          </a:xfrm>
        </p:grpSpPr>
        <p:pic>
          <p:nvPicPr>
            <p:cNvPr id="3088" name="Picture 16" descr="hEup2: Female Silhouette / 여자 실루엣 (Ai, PNG)">
              <a:extLst>
                <a:ext uri="{FF2B5EF4-FFF2-40B4-BE49-F238E27FC236}">
                  <a16:creationId xmlns:a16="http://schemas.microsoft.com/office/drawing/2014/main" id="{7DE0A5A7-9A99-4196-855E-9F144FA95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7" r="60711"/>
            <a:stretch/>
          </p:blipFill>
          <p:spPr bwMode="auto">
            <a:xfrm>
              <a:off x="3072628" y="691772"/>
              <a:ext cx="1690519" cy="5195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FE6D0A-96B2-42B6-B648-1A0FDF762446}"/>
                </a:ext>
              </a:extLst>
            </p:cNvPr>
            <p:cNvSpPr txBox="1"/>
            <p:nvPr/>
          </p:nvSpPr>
          <p:spPr>
            <a:xfrm>
              <a:off x="3383125" y="5585571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NK. Ji </a:t>
              </a:r>
              <a:r>
                <a:rPr lang="en-US" altLang="ko-KR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Hee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0AE570-46DB-4431-9961-0641B1F9CCB5}"/>
              </a:ext>
            </a:extLst>
          </p:cNvPr>
          <p:cNvGrpSpPr/>
          <p:nvPr/>
        </p:nvGrpSpPr>
        <p:grpSpPr>
          <a:xfrm>
            <a:off x="9007059" y="370737"/>
            <a:ext cx="2240865" cy="4987429"/>
            <a:chOff x="9007059" y="370737"/>
            <a:chExt cx="2240865" cy="4987429"/>
          </a:xfrm>
        </p:grpSpPr>
        <p:pic>
          <p:nvPicPr>
            <p:cNvPr id="3086" name="Picture 14" descr="남자 실루엣 남성 홀로 - Pixabay의 무료 벡터 그래픽">
              <a:extLst>
                <a:ext uri="{FF2B5EF4-FFF2-40B4-BE49-F238E27FC236}">
                  <a16:creationId xmlns:a16="http://schemas.microsoft.com/office/drawing/2014/main" id="{10BC567E-5D73-42EB-8CB5-DA6FCEF28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7059" y="370737"/>
              <a:ext cx="2240865" cy="4481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22A85F-1AF8-4DC5-8DFD-223379CD0EC4}"/>
                </a:ext>
              </a:extLst>
            </p:cNvPr>
            <p:cNvSpPr txBox="1"/>
            <p:nvPr/>
          </p:nvSpPr>
          <p:spPr>
            <a:xfrm>
              <a:off x="9496052" y="4988834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J. Se Jong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7CC508-8FAD-4E25-9AB4-9C9C15DF5EA9}"/>
              </a:ext>
            </a:extLst>
          </p:cNvPr>
          <p:cNvGrpSpPr/>
          <p:nvPr/>
        </p:nvGrpSpPr>
        <p:grpSpPr>
          <a:xfrm>
            <a:off x="639073" y="405676"/>
            <a:ext cx="2420820" cy="5278947"/>
            <a:chOff x="7129304" y="691772"/>
            <a:chExt cx="2420820" cy="5278947"/>
          </a:xfrm>
        </p:grpSpPr>
        <p:pic>
          <p:nvPicPr>
            <p:cNvPr id="3084" name="Picture 12" descr="남자 실루엣 남성 홀로 - Pixabay의 무료 벡터 그래픽">
              <a:extLst>
                <a:ext uri="{FF2B5EF4-FFF2-40B4-BE49-F238E27FC236}">
                  <a16:creationId xmlns:a16="http://schemas.microsoft.com/office/drawing/2014/main" id="{BD309500-CD68-4D5C-99AF-B07983C2E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304" y="691772"/>
              <a:ext cx="2420820" cy="484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85BBC2-2D55-41AC-8E80-085E11E8DE65}"/>
                </a:ext>
              </a:extLst>
            </p:cNvPr>
            <p:cNvSpPr txBox="1"/>
            <p:nvPr/>
          </p:nvSpPr>
          <p:spPr>
            <a:xfrm>
              <a:off x="7937535" y="5601387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Y. So Dam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454C3A-9E08-499A-AC72-1BA7FBDD8D2C}"/>
              </a:ext>
            </a:extLst>
          </p:cNvPr>
          <p:cNvSpPr txBox="1"/>
          <p:nvPr/>
        </p:nvSpPr>
        <p:spPr>
          <a:xfrm>
            <a:off x="3358" y="598968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™ 놀부유희</a:t>
            </a:r>
          </a:p>
        </p:txBody>
      </p:sp>
      <p:sp>
        <p:nvSpPr>
          <p:cNvPr id="29" name="矩形-8">
            <a:hlinkClick r:id="rId9" action="ppaction://hlinksldjump"/>
            <a:extLst>
              <a:ext uri="{FF2B5EF4-FFF2-40B4-BE49-F238E27FC236}">
                <a16:creationId xmlns:a16="http://schemas.microsoft.com/office/drawing/2014/main" id="{4E947E56-61AA-486A-9992-2FA2CFC9DBC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80815" y="6418862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03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8DE2AF-161C-4C0B-AABD-92E46454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39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3875314" y="4963885"/>
            <a:ext cx="3553100" cy="47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AA871-BA33-43C9-AC33-9DA5316104C0}"/>
              </a:ext>
            </a:extLst>
          </p:cNvPr>
          <p:cNvSpPr txBox="1"/>
          <p:nvPr/>
        </p:nvSpPr>
        <p:spPr>
          <a:xfrm>
            <a:off x="7439569" y="3075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백색잡음 과정인지 </a:t>
            </a:r>
            <a:endParaRPr lang="en-US" altLang="ko-KR" b="0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정규성 및 등분산성을 만족하는지 파악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EE79-99D4-4427-AD41-B7DE957297FC}"/>
              </a:ext>
            </a:extLst>
          </p:cNvPr>
          <p:cNvSpPr txBox="1"/>
          <p:nvPr/>
        </p:nvSpPr>
        <p:spPr>
          <a:xfrm>
            <a:off x="7439569" y="1980087"/>
            <a:ext cx="67665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Jarque-</a:t>
            </a:r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Bera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(JB) 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자크</a:t>
            </a:r>
            <a:r>
              <a:rPr lang="en-US" altLang="ko-KR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베라 검정 통계량</a:t>
            </a:r>
            <a:endParaRPr lang="en-US" altLang="ko-KR" sz="1600" b="0" i="0" baseline="3000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정규성을 띠는지 검정한 통계량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Prob(JB)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값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0.00</a:t>
            </a: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유의 수준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0.05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에서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귀무가설을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기각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Jarque-</a:t>
            </a:r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Bera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(JB)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통계량의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귀무가설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“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정규성을 만족한다”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“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정규성을 따르지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않음”을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확인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35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8DE2AF-161C-4C0B-AABD-92E46454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" y="211862"/>
            <a:ext cx="7372350" cy="587692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40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EB95BD-D59B-4AC8-87F0-4C7AACB0B3E7}"/>
              </a:ext>
            </a:extLst>
          </p:cNvPr>
          <p:cNvSpPr/>
          <p:nvPr/>
        </p:nvSpPr>
        <p:spPr>
          <a:xfrm>
            <a:off x="165457" y="5338352"/>
            <a:ext cx="7193285" cy="47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AA871-BA33-43C9-AC33-9DA5316104C0}"/>
              </a:ext>
            </a:extLst>
          </p:cNvPr>
          <p:cNvSpPr txBox="1"/>
          <p:nvPr/>
        </p:nvSpPr>
        <p:spPr>
          <a:xfrm>
            <a:off x="7439569" y="3075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백색잡음 과정인지 </a:t>
            </a:r>
            <a:endParaRPr lang="en-US" altLang="ko-KR" b="0" i="0" dirty="0">
              <a:solidFill>
                <a:srgbClr val="666666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정규성 및 등분산성을 만족하는지 파악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DEE79-99D4-4427-AD41-B7DE957297FC}"/>
              </a:ext>
            </a:extLst>
          </p:cNvPr>
          <p:cNvSpPr txBox="1"/>
          <p:nvPr/>
        </p:nvSpPr>
        <p:spPr>
          <a:xfrm>
            <a:off x="7439569" y="1980087"/>
            <a:ext cx="67665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Heteroskedasticity (H) </a:t>
            </a:r>
            <a:r>
              <a:rPr lang="ko-KR" altLang="en-US" sz="1600" b="0" i="0" baseline="3000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이분산성 검정 통계량</a:t>
            </a:r>
            <a:endParaRPr lang="en-US" altLang="ko-KR" sz="1600" b="0" i="0" baseline="3000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이분산을 띠지 않는지 검정한 통계량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dirty="0">
                <a:solidFill>
                  <a:srgbClr val="555555"/>
                </a:solidFill>
                <a:latin typeface="Lato" panose="020F0502020204030203" pitchFamily="34" charset="0"/>
              </a:rPr>
              <a:t>→ 회귀계수의 표준오차</a:t>
            </a:r>
            <a:r>
              <a:rPr lang="en-US" altLang="ko-KR" sz="1600" dirty="0">
                <a:solidFill>
                  <a:srgbClr val="555555"/>
                </a:solidFill>
                <a:latin typeface="Lato" panose="020F0502020204030203" pitchFamily="34" charset="0"/>
              </a:rPr>
              <a:t>(</a:t>
            </a:r>
            <a:r>
              <a:rPr lang="ko-KR" altLang="en-US" sz="1600" dirty="0">
                <a:solidFill>
                  <a:srgbClr val="555555"/>
                </a:solidFill>
                <a:latin typeface="Lato" panose="020F0502020204030203" pitchFamily="34" charset="0"/>
              </a:rPr>
              <a:t>분산</a:t>
            </a:r>
            <a:r>
              <a:rPr lang="en-US" altLang="ko-KR" sz="1600" dirty="0">
                <a:solidFill>
                  <a:srgbClr val="555555"/>
                </a:solidFill>
                <a:latin typeface="Lato" panose="020F0502020204030203" pitchFamily="34" charset="0"/>
              </a:rPr>
              <a:t>)</a:t>
            </a:r>
            <a:r>
              <a:rPr lang="ko-KR" altLang="en-US" sz="1600" dirty="0">
                <a:solidFill>
                  <a:srgbClr val="555555"/>
                </a:solidFill>
                <a:latin typeface="Lato" panose="020F0502020204030203" pitchFamily="34" charset="0"/>
              </a:rPr>
              <a:t>이 다르지 않다</a:t>
            </a:r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정규분포를 따른다면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경험적으로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ko-KR" altLang="en-US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비대칭도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(Skew)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는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 가까워야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첨도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(Kurtosis)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는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3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 가까워야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비대칭도는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-0.17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으로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0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에 가깝지만 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첨도는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4.87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로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3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보다 더 높은 값을 가지고 있다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/>
            <a:endParaRPr lang="en-US" altLang="ko-KR" sz="16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algn="just"/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→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비 정규 분포</a:t>
            </a:r>
            <a:endParaRPr lang="en-US" altLang="ko-KR" sz="1600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307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 dirty="0"/>
              <a:t>41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2CD07-DA24-4910-959C-77E008A3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" y="130628"/>
            <a:ext cx="9902282" cy="532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AB198-C0DE-450E-9C13-73D20E967358}"/>
              </a:ext>
            </a:extLst>
          </p:cNvPr>
          <p:cNvSpPr txBox="1"/>
          <p:nvPr/>
        </p:nvSpPr>
        <p:spPr>
          <a:xfrm>
            <a:off x="81870" y="5533349"/>
            <a:ext cx="1037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 적합한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ARIMA (0,1,0)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으로 남은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잔차는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 백색 잡음이지만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정규성은 따르지 않는다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989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 dirty="0"/>
              <a:t>42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343605-B89E-44DC-9896-9666A4F9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1" y="0"/>
            <a:ext cx="8058150" cy="2924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7D1043-9721-4EC7-95FC-CC34704F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97" y="2468471"/>
            <a:ext cx="95059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92875"/>
            <a:ext cx="2584850" cy="365125"/>
          </a:xfrm>
        </p:spPr>
        <p:txBody>
          <a:bodyPr/>
          <a:lstStyle/>
          <a:p>
            <a:r>
              <a:rPr lang="en-US" altLang="ko-KR"/>
              <a:t>43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A8DEE3-2907-4FC5-85EA-8BC5B1C18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67650" cy="6562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ECC875-12EA-4D06-AE55-F83B35BB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763" y="211182"/>
            <a:ext cx="3022175" cy="13959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530CC2-826A-4879-B766-9E45F3663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0" y="1967029"/>
            <a:ext cx="7680960" cy="36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61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sp>
        <p:nvSpPr>
          <p:cNvPr id="5" name="矩形-6">
            <a:hlinkClick r:id="rId3" action="ppaction://hlinksldjump"/>
            <a:extLst>
              <a:ext uri="{FF2B5EF4-FFF2-40B4-BE49-F238E27FC236}">
                <a16:creationId xmlns:a16="http://schemas.microsoft.com/office/drawing/2014/main" id="{EC8F4648-549E-4F78-89ED-4C176C5EFA2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2261" y="117213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ko-KR" sz="32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fbProphet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578" name="Picture 2" descr="Python Prophet - 자동차 판매량 시계열 데이터 예측하기(Time Series Forecasting) - 밥먹는 개발자">
            <a:extLst>
              <a:ext uri="{FF2B5EF4-FFF2-40B4-BE49-F238E27FC236}">
                <a16:creationId xmlns:a16="http://schemas.microsoft.com/office/drawing/2014/main" id="{339099C8-6F6C-4F87-B9E4-CF639899F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08" y="1991269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94C04E7F-D75F-4D2A-A650-79432E1E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548" y="1991269"/>
            <a:ext cx="59912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078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33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9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D55B7B-96EE-4827-97AA-287BB015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10650" cy="521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5971BB-34FA-44AA-8497-A27AF7D9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343" y="5558084"/>
            <a:ext cx="11473836" cy="2051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74ABFE-090C-4E7C-B4C5-A6E7F72B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773974"/>
            <a:ext cx="2209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65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2129" y="6451972"/>
            <a:ext cx="2584850" cy="365125"/>
          </a:xfrm>
        </p:spPr>
        <p:txBody>
          <a:bodyPr/>
          <a:lstStyle/>
          <a:p>
            <a:r>
              <a:rPr lang="en-US" altLang="ko-KR" dirty="0"/>
              <a:t>24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67A800-340B-44C1-864A-F3503381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63409"/>
            <a:ext cx="6210300" cy="6191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66BB9E-CBA1-47EA-962F-FB3CC53D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352" y="158115"/>
            <a:ext cx="2162175" cy="933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9E4DF2-4C3F-488E-ACCC-7E075A69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94" y="2838994"/>
            <a:ext cx="6128481" cy="35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64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4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01. 프로젝트란 무엇일까? (이벤트) : 네이버 포스트">
            <a:extLst>
              <a:ext uri="{FF2B5EF4-FFF2-40B4-BE49-F238E27FC236}">
                <a16:creationId xmlns:a16="http://schemas.microsoft.com/office/drawing/2014/main" id="{4570D74B-5E03-4859-92D2-31D95A53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8" y="119645"/>
            <a:ext cx="5581964" cy="334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237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Milestone Company, Infographic Vector. - 스톡일러스트 [32764340] - PIXTA">
            <a:extLst>
              <a:ext uri="{FF2B5EF4-FFF2-40B4-BE49-F238E27FC236}">
                <a16:creationId xmlns:a16="http://schemas.microsoft.com/office/drawing/2014/main" id="{26EA5F86-19BE-4B36-8BD0-927614DCD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8"/>
          <a:stretch/>
        </p:blipFill>
        <p:spPr bwMode="auto">
          <a:xfrm>
            <a:off x="168999" y="138382"/>
            <a:ext cx="5594365" cy="36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662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-9">
            <a:extLst>
              <a:ext uri="{FF2B5EF4-FFF2-40B4-BE49-F238E27FC236}">
                <a16:creationId xmlns:a16="http://schemas.microsoft.com/office/drawing/2014/main" id="{33A84ABA-C1F6-47BA-9AD3-40B2DB32E0EB}"/>
              </a:ext>
            </a:extLst>
          </p:cNvPr>
          <p:cNvSpPr/>
          <p:nvPr/>
        </p:nvSpPr>
        <p:spPr>
          <a:xfrm>
            <a:off x="8764424" y="321029"/>
            <a:ext cx="24358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直角三角形-2">
            <a:extLst>
              <a:ext uri="{FF2B5EF4-FFF2-40B4-BE49-F238E27FC236}">
                <a16:creationId xmlns:a16="http://schemas.microsoft.com/office/drawing/2014/main" id="{61951FAE-A08A-4346-9209-DB0D2D56DD9D}"/>
              </a:ext>
            </a:extLst>
          </p:cNvPr>
          <p:cNvSpPr/>
          <p:nvPr/>
        </p:nvSpPr>
        <p:spPr>
          <a:xfrm rot="16200000">
            <a:off x="8230516" y="519622"/>
            <a:ext cx="521701" cy="5261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接连接符-4">
            <a:extLst>
              <a:ext uri="{FF2B5EF4-FFF2-40B4-BE49-F238E27FC236}">
                <a16:creationId xmlns:a16="http://schemas.microsoft.com/office/drawing/2014/main" id="{6E59E1DE-C886-41BE-988F-4DEC07A427DB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7293915" y="2363936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D6F37906-4750-49DE-B99D-6B88274EFFE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7968" y="2322598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E1C41FF5-FBE6-4554-9AF8-B4D31D9F18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9391" y="2322598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-6">
            <a:hlinkClick r:id="rId17" action="ppaction://hlinksldjump"/>
            <a:extLst>
              <a:ext uri="{FF2B5EF4-FFF2-40B4-BE49-F238E27FC236}">
                <a16:creationId xmlns:a16="http://schemas.microsoft.com/office/drawing/2014/main" id="{64774A91-606E-4E8C-BC5A-90F84F6135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0947" y="3253479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테크니컬 리뷰 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矩形-5">
            <a:hlinkClick r:id="rId17" action="ppaction://hlinksldjump"/>
            <a:extLst>
              <a:ext uri="{FF2B5EF4-FFF2-40B4-BE49-F238E27FC236}">
                <a16:creationId xmlns:a16="http://schemas.microsoft.com/office/drawing/2014/main" id="{122FB047-0AEC-40E2-8873-6553801AD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5414" y="3246564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542EE716-FEED-4F24-81F6-450B21BFA87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2476" y="4209884"/>
            <a:ext cx="6323927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진행 예정 프로세스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BFC0D6D0-78F5-4E51-B778-924E8F22A5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625233" y="4117030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接连接符-3">
            <a:extLst>
              <a:ext uri="{FF2B5EF4-FFF2-40B4-BE49-F238E27FC236}">
                <a16:creationId xmlns:a16="http://schemas.microsoft.com/office/drawing/2014/main" id="{24B65D4D-0122-4985-9DB6-63018C4FE504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382492" y="3240257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-2">
            <a:extLst>
              <a:ext uri="{FF2B5EF4-FFF2-40B4-BE49-F238E27FC236}">
                <a16:creationId xmlns:a16="http://schemas.microsoft.com/office/drawing/2014/main" id="{566B5ACB-B582-4328-9C78-0EF8253B5468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345615" y="429650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-3">
            <a:hlinkClick r:id="rId17" action="ppaction://hlinksldjump"/>
            <a:extLst>
              <a:ext uri="{FF2B5EF4-FFF2-40B4-BE49-F238E27FC236}">
                <a16:creationId xmlns:a16="http://schemas.microsoft.com/office/drawing/2014/main" id="{DF08D277-6E41-409B-9A5F-C40C8D67806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06601" y="508377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-4">
            <a:hlinkClick r:id="rId17" action="ppaction://hlinksldjump"/>
            <a:extLst>
              <a:ext uri="{FF2B5EF4-FFF2-40B4-BE49-F238E27FC236}">
                <a16:creationId xmlns:a16="http://schemas.microsoft.com/office/drawing/2014/main" id="{FBD172C8-1C5E-4FF4-891B-71E3E014A95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57611" y="5208974"/>
            <a:ext cx="4824536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시연 예시 </a:t>
            </a:r>
            <a:r>
              <a:rPr lang="en-US" altLang="ko-KR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en-US" altLang="zh-CN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Q &amp; A</a:t>
            </a:r>
          </a:p>
        </p:txBody>
      </p:sp>
      <p:cxnSp>
        <p:nvCxnSpPr>
          <p:cNvPr id="23" name="直接连接符-2">
            <a:extLst>
              <a:ext uri="{FF2B5EF4-FFF2-40B4-BE49-F238E27FC236}">
                <a16:creationId xmlns:a16="http://schemas.microsoft.com/office/drawing/2014/main" id="{44454787-D127-44EC-9DED-C8434DBA220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528651" y="524099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-8">
            <a:hlinkClick r:id="rId17" action="ppaction://hlinksldjump"/>
            <a:extLst>
              <a:ext uri="{FF2B5EF4-FFF2-40B4-BE49-F238E27FC236}">
                <a16:creationId xmlns:a16="http://schemas.microsoft.com/office/drawing/2014/main" id="{966EC36A-8B3F-411C-85EE-8AA3F0EEF52E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46043" y="136008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팀원 소개</a:t>
            </a:r>
            <a:endParaRPr lang="en-US" altLang="zh-CN" sz="32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矩形-7">
            <a:hlinkClick r:id="rId17" action="ppaction://hlinksldjump"/>
            <a:extLst>
              <a:ext uri="{FF2B5EF4-FFF2-40B4-BE49-F238E27FC236}">
                <a16:creationId xmlns:a16="http://schemas.microsoft.com/office/drawing/2014/main" id="{C5941D2F-BD32-48FA-B0DA-3F6C717256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897466" y="1383926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-4">
            <a:extLst>
              <a:ext uri="{FF2B5EF4-FFF2-40B4-BE49-F238E27FC236}">
                <a16:creationId xmlns:a16="http://schemas.microsoft.com/office/drawing/2014/main" id="{5254170C-ED36-4B48-BC89-69495A3151E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8446043" y="142457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날짜 개체 틀 3">
            <a:extLst>
              <a:ext uri="{FF2B5EF4-FFF2-40B4-BE49-F238E27FC236}">
                <a16:creationId xmlns:a16="http://schemas.microsoft.com/office/drawing/2014/main" id="{4C4B1AA7-8D8B-4735-9EC6-9A2983A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29" name="Picture 10" descr="Jb Logo Stock Vector (Royalty Free) 614959847">
            <a:extLst>
              <a:ext uri="{FF2B5EF4-FFF2-40B4-BE49-F238E27FC236}">
                <a16:creationId xmlns:a16="http://schemas.microsoft.com/office/drawing/2014/main" id="{561B8130-29FA-483E-BD3F-6F755CA01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309298" y="5208974"/>
            <a:ext cx="1504623" cy="13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60CA174C-5B43-40F2-988D-7AA193729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4" y="114884"/>
            <a:ext cx="5556219" cy="312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003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DAC497-4069-4A96-91BF-5BB24371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34350" cy="3886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0EC45C-0091-4969-912D-7979D549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175" y="3886200"/>
            <a:ext cx="3022175" cy="13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6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99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81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25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93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77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2F280-72B0-4212-965F-A9597E00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0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DA4567-CDC2-437E-83FA-54A7D166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" y="46036"/>
            <a:ext cx="10001252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7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BFCA69-B58D-4B7D-A061-7D4C48D9B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8" y="990600"/>
            <a:ext cx="10868025" cy="48768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3500141-4E0A-4298-9BBD-8584270FA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50" y="66833"/>
            <a:ext cx="1309399" cy="9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A6B778-09BF-46DE-B00A-F8739C23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642937"/>
            <a:ext cx="82200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62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EC18A3-EC76-4C75-98B5-F7284A74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647825"/>
            <a:ext cx="115919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48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EC326-5AB4-4BAD-863D-8C47EDC7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14" y="0"/>
            <a:ext cx="7413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41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CE7970-C426-4D53-B23E-F6F970D4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9" y="46037"/>
            <a:ext cx="5162550" cy="670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E71658-B05E-4C8D-A3C8-1B2BBA61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491" y="531223"/>
            <a:ext cx="54197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7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503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04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57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234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03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8B3E5-B383-4C69-B79C-DDFE151B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36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BFCA69-B58D-4B7D-A061-7D4C48D9B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8" y="990600"/>
            <a:ext cx="10868025" cy="48768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3500141-4E0A-4298-9BBD-8584270FA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50" y="66833"/>
            <a:ext cx="1309399" cy="9895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244E92-60BC-446B-9091-B50883EEA4DB}"/>
              </a:ext>
            </a:extLst>
          </p:cNvPr>
          <p:cNvSpPr/>
          <p:nvPr/>
        </p:nvSpPr>
        <p:spPr>
          <a:xfrm>
            <a:off x="1637208" y="2034500"/>
            <a:ext cx="3805646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42723D-2E22-4E64-A81B-EEFE33F90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11" y="2511961"/>
            <a:ext cx="5712823" cy="561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776A57-1629-4513-BB3E-EF4C235460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10" y="3121371"/>
            <a:ext cx="5712823" cy="561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E450C9-D7E1-4A68-BF3D-1888DBB99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09" y="3669818"/>
            <a:ext cx="5712823" cy="561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C4FB9F-882B-440B-896E-D766BE8971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08" y="4222354"/>
            <a:ext cx="5712823" cy="561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7AEB0F-F354-4A18-8E9C-F20CC2A94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56"/>
          <a:stretch/>
        </p:blipFill>
        <p:spPr>
          <a:xfrm>
            <a:off x="1637208" y="4800615"/>
            <a:ext cx="5712823" cy="5619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B69D6C-62DE-43B8-AD47-EC180B6A0135}"/>
              </a:ext>
            </a:extLst>
          </p:cNvPr>
          <p:cNvSpPr/>
          <p:nvPr/>
        </p:nvSpPr>
        <p:spPr>
          <a:xfrm>
            <a:off x="1637208" y="1456243"/>
            <a:ext cx="3805646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B0C0E4-0919-4652-9795-1D6C76F1412A}"/>
              </a:ext>
            </a:extLst>
          </p:cNvPr>
          <p:cNvSpPr/>
          <p:nvPr/>
        </p:nvSpPr>
        <p:spPr>
          <a:xfrm>
            <a:off x="1637208" y="2587596"/>
            <a:ext cx="3805646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2703FD-4EEB-4C9E-B24B-D0FA3A6810F2}"/>
              </a:ext>
            </a:extLst>
          </p:cNvPr>
          <p:cNvSpPr/>
          <p:nvPr/>
        </p:nvSpPr>
        <p:spPr>
          <a:xfrm>
            <a:off x="5442853" y="3138716"/>
            <a:ext cx="3831775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Transformer</a:t>
            </a:r>
            <a:r>
              <a:rPr lang="ko-KR" altLang="en-US" dirty="0"/>
              <a:t> 시작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CD300A-22B8-4E0C-BEEA-06D6D70FA657}"/>
              </a:ext>
            </a:extLst>
          </p:cNvPr>
          <p:cNvSpPr/>
          <p:nvPr/>
        </p:nvSpPr>
        <p:spPr>
          <a:xfrm>
            <a:off x="4502331" y="3726520"/>
            <a:ext cx="4763587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ARIMA, Prophet, LSTM, </a:t>
            </a:r>
            <a:r>
              <a:rPr lang="en-US" altLang="ko-KR" dirty="0" err="1"/>
              <a:t>XGBoost</a:t>
            </a:r>
            <a:r>
              <a:rPr lang="en-US" altLang="ko-KR" dirty="0"/>
              <a:t>, TFT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12EDC1-75C8-4353-8D01-B60716129A78}"/>
              </a:ext>
            </a:extLst>
          </p:cNvPr>
          <p:cNvSpPr/>
          <p:nvPr/>
        </p:nvSpPr>
        <p:spPr>
          <a:xfrm>
            <a:off x="5442853" y="4287900"/>
            <a:ext cx="3814353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과거 데이터 검증</a:t>
            </a:r>
            <a:r>
              <a:rPr lang="en-US" altLang="ko-KR" dirty="0"/>
              <a:t>, </a:t>
            </a:r>
            <a:r>
              <a:rPr lang="ko-KR" altLang="en-US" dirty="0"/>
              <a:t>모의 테스트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AD16E3-9379-41BE-9AA3-DD91233EF955}"/>
              </a:ext>
            </a:extLst>
          </p:cNvPr>
          <p:cNvSpPr/>
          <p:nvPr/>
        </p:nvSpPr>
        <p:spPr>
          <a:xfrm>
            <a:off x="7350031" y="4849477"/>
            <a:ext cx="2865123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별 가중치 설정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0259ED-A1A3-4121-98E8-147861C6669E}"/>
              </a:ext>
            </a:extLst>
          </p:cNvPr>
          <p:cNvSpPr/>
          <p:nvPr/>
        </p:nvSpPr>
        <p:spPr>
          <a:xfrm>
            <a:off x="8290560" y="5410857"/>
            <a:ext cx="1924592" cy="4303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배포 및 테스트</a:t>
            </a:r>
          </a:p>
        </p:txBody>
      </p:sp>
    </p:spTree>
    <p:extLst>
      <p:ext uri="{BB962C8B-B14F-4D97-AF65-F5344CB8AC3E}">
        <p14:creationId xmlns:p14="http://schemas.microsoft.com/office/powerpoint/2010/main" val="28406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92A1C-76FC-497C-A3C9-A5D941E6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CB2557-7E70-461F-B259-4F56D759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9175" cy="514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A29E7A-86BF-4FAA-939F-2A1E289D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067073"/>
            <a:ext cx="44386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87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92A1C-76FC-497C-A3C9-A5D941E6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7AACCF-E8CB-4360-95B0-4BF972D3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72200" cy="5648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C7139E-A357-4FC5-B79A-56378206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60" y="347186"/>
            <a:ext cx="4356763" cy="495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490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92A1C-76FC-497C-A3C9-A5D941E6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2022-04-05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9B21C-23E2-48BE-B4A2-1B21CDCC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" y="0"/>
            <a:ext cx="7922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98C49F-D3CB-4E37-AB11-722DB7C32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274" y="1651436"/>
            <a:ext cx="9779726" cy="4719158"/>
          </a:xfrm>
          <a:prstGeom prst="rect">
            <a:avLst/>
          </a:prstGeom>
        </p:spPr>
      </p:pic>
      <p:pic>
        <p:nvPicPr>
          <p:cNvPr id="8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2E998637-F2D9-4594-9270-0546B28A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01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A4490-8BD4-4576-811A-3CC33868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8795" y="6450026"/>
            <a:ext cx="2584850" cy="365125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en-US" dirty="0"/>
          </a:p>
        </p:txBody>
      </p:sp>
      <p:sp>
        <p:nvSpPr>
          <p:cNvPr id="15" name="矩形-8">
            <a:hlinkClick r:id="rId3" action="ppaction://hlinksldjump"/>
            <a:extLst>
              <a:ext uri="{FF2B5EF4-FFF2-40B4-BE49-F238E27FC236}">
                <a16:creationId xmlns:a16="http://schemas.microsoft.com/office/drawing/2014/main" id="{7541F007-F8E1-4796-B2CA-80C6B173736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74344" y="6450026"/>
            <a:ext cx="488249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 리뷰 </a:t>
            </a:r>
            <a:endParaRPr lang="en-US" altLang="zh-CN" sz="1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Sermon “The Vocation of 'Why?'”. Sunday October 17th 2021. Zion Episcopal,  Washington NC. The Reverend Alan Neale | Alan Neale">
            <a:extLst>
              <a:ext uri="{FF2B5EF4-FFF2-40B4-BE49-F238E27FC236}">
                <a16:creationId xmlns:a16="http://schemas.microsoft.com/office/drawing/2014/main" id="{B13EE10E-DAFA-48B7-94C6-1B46B7E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7572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556D33-2A85-4F5F-9474-629C84C9F4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14"/>
          <a:stretch/>
        </p:blipFill>
        <p:spPr>
          <a:xfrm>
            <a:off x="2796387" y="768701"/>
            <a:ext cx="9308927" cy="5577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0B217A-7C7C-4EC8-AABA-6E04C2513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156648"/>
            <a:ext cx="2796387" cy="271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9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{90BFE6E1-B977-44A0-8BEA-735EB3F0D64B}tf56160789_win32</Template>
  <TotalTime>942</TotalTime>
  <Words>1199</Words>
  <Application>Microsoft Office PowerPoint</Application>
  <PresentationFormat>와이드스크린</PresentationFormat>
  <Paragraphs>373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3" baseType="lpstr">
      <vt:lpstr>HY헤드라인M</vt:lpstr>
      <vt:lpstr>Malgun Gothic</vt:lpstr>
      <vt:lpstr>Malgun Gothic</vt:lpstr>
      <vt:lpstr>휴먼둥근헤드라인</vt:lpstr>
      <vt:lpstr>휴먼모음T</vt:lpstr>
      <vt:lpstr>Arial</vt:lpstr>
      <vt:lpstr>Calibri</vt:lpstr>
      <vt:lpstr>Franklin Gothic Book</vt:lpstr>
      <vt:lpstr>Lato</vt:lpstr>
      <vt:lpstr>Lora</vt:lpstr>
      <vt:lpstr>1_RetrospectVTI</vt:lpstr>
      <vt:lpstr>Kospi200 선물 자동매매 System JB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2012 증권사 재직 시절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Kospi200 선물 자동매매 System JB</dc:title>
  <dc:creator>이소담</dc:creator>
  <cp:lastModifiedBy>이소담</cp:lastModifiedBy>
  <cp:revision>8</cp:revision>
  <dcterms:created xsi:type="dcterms:W3CDTF">2022-04-03T04:25:42Z</dcterms:created>
  <dcterms:modified xsi:type="dcterms:W3CDTF">2022-04-05T09:14:04Z</dcterms:modified>
</cp:coreProperties>
</file>